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3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121619"/>
    <a:srgbClr val="0948CB"/>
    <a:srgbClr val="F2F4F8"/>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3278" autoAdjust="0"/>
  </p:normalViewPr>
  <p:slideViewPr>
    <p:cSldViewPr snapToGrid="0" snapToObjects="1">
      <p:cViewPr>
        <p:scale>
          <a:sx n="61" d="100"/>
          <a:sy n="61" d="100"/>
        </p:scale>
        <p:origin x="78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Accuracy Score</a:t>
            </a:r>
            <a:r>
              <a:rPr lang="en-IN" baseline="0"/>
              <a:t> on Train and Test Data</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Sheet1!$E$4</c:f>
              <c:strCache>
                <c:ptCount val="1"/>
                <c:pt idx="0">
                  <c:v>Train Data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Sheet1!$F$3:$I$3</c:f>
              <c:strCache>
                <c:ptCount val="4"/>
                <c:pt idx="0">
                  <c:v>Linear Regression</c:v>
                </c:pt>
                <c:pt idx="1">
                  <c:v>SVM</c:v>
                </c:pt>
                <c:pt idx="2">
                  <c:v>Decision Tree</c:v>
                </c:pt>
                <c:pt idx="3">
                  <c:v>kNN</c:v>
                </c:pt>
              </c:strCache>
            </c:strRef>
          </c:cat>
          <c:val>
            <c:numRef>
              <c:f>Sheet1!$F$4:$I$4</c:f>
              <c:numCache>
                <c:formatCode>_(* #,##0.00_);_(* \(#,##0.00\);_(* "-"??_);_(@_)</c:formatCode>
                <c:ptCount val="4"/>
                <c:pt idx="0">
                  <c:v>0.84642857142857097</c:v>
                </c:pt>
                <c:pt idx="1">
                  <c:v>0.84821428571428503</c:v>
                </c:pt>
                <c:pt idx="2">
                  <c:v>0.87678571428571395</c:v>
                </c:pt>
                <c:pt idx="3">
                  <c:v>0.84821428571428503</c:v>
                </c:pt>
              </c:numCache>
            </c:numRef>
          </c:val>
          <c:extLst>
            <c:ext xmlns:c16="http://schemas.microsoft.com/office/drawing/2014/chart" uri="{C3380CC4-5D6E-409C-BE32-E72D297353CC}">
              <c16:uniqueId val="{00000000-1D1A-4C3F-A147-7AE57E64B282}"/>
            </c:ext>
          </c:extLst>
        </c:ser>
        <c:ser>
          <c:idx val="1"/>
          <c:order val="1"/>
          <c:tx>
            <c:strRef>
              <c:f>Sheet1!$E$5</c:f>
              <c:strCache>
                <c:ptCount val="1"/>
                <c:pt idx="0">
                  <c:v>Test Data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Sheet1!$F$3:$I$3</c:f>
              <c:strCache>
                <c:ptCount val="4"/>
                <c:pt idx="0">
                  <c:v>Linear Regression</c:v>
                </c:pt>
                <c:pt idx="1">
                  <c:v>SVM</c:v>
                </c:pt>
                <c:pt idx="2">
                  <c:v>Decision Tree</c:v>
                </c:pt>
                <c:pt idx="3">
                  <c:v>kNN</c:v>
                </c:pt>
              </c:strCache>
            </c:strRef>
          </c:cat>
          <c:val>
            <c:numRef>
              <c:f>Sheet1!$F$5:$I$5</c:f>
              <c:numCache>
                <c:formatCode>_(* #,##0.00_);_(* \(#,##0.00\);_(* "-"??_);_(@_)</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1-1D1A-4C3F-A147-7AE57E64B282}"/>
            </c:ext>
          </c:extLst>
        </c:ser>
        <c:dLbls>
          <c:showLegendKey val="0"/>
          <c:showVal val="0"/>
          <c:showCatName val="0"/>
          <c:showSerName val="0"/>
          <c:showPercent val="0"/>
          <c:showBubbleSize val="0"/>
        </c:dLbls>
        <c:gapWidth val="219"/>
        <c:overlap val="-27"/>
        <c:axId val="1774800864"/>
        <c:axId val="1774801344"/>
      </c:barChart>
      <c:catAx>
        <c:axId val="1774800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801344"/>
        <c:crosses val="autoZero"/>
        <c:auto val="1"/>
        <c:lblAlgn val="ctr"/>
        <c:lblOffset val="100"/>
        <c:noMultiLvlLbl val="0"/>
      </c:catAx>
      <c:valAx>
        <c:axId val="1774801344"/>
        <c:scaling>
          <c:orientation val="minMax"/>
          <c:max val="0.9"/>
          <c:min val="0.8"/>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800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28793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95972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400661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1226921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stupe/DS_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stupe/DS_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stupe/DS_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stupe/DS_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nbviewer.org/github/istupe/DS_Capstone/blob/main/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stupe/DS_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istupe/DS_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istupe/DS_Capstone/blob/main/jupyter-labs-spacex-data-collection-api.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istupe/DS_Capstone/blob/main/jupyter-labs-webscraping.ipynb"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stupe/DS_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stupe/DS_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9483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&lt;Ravi Kiran </a:t>
            </a:r>
            <a:r>
              <a:rPr lang="en-US" dirty="0" err="1">
                <a:solidFill>
                  <a:schemeClr val="bg2"/>
                </a:solidFill>
                <a:latin typeface="Abadi"/>
                <a:ea typeface="SF Pro" pitchFamily="2" charset="0"/>
                <a:cs typeface="SF Pro" pitchFamily="2" charset="0"/>
              </a:rPr>
              <a:t>Upadrasta</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&lt;21 – July - 2023&gt;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4351338"/>
          </a:xfrm>
          <a:prstGeom prst="rect">
            <a:avLst/>
          </a:prstGeom>
        </p:spPr>
        <p:txBody>
          <a:bodyPr/>
          <a:lstStyle/>
          <a:p>
            <a:pPr marL="514350" indent="-514350">
              <a:buAutoNum type="arabicParenR"/>
            </a:pPr>
            <a:r>
              <a:rPr lang="en-US" dirty="0"/>
              <a:t>Used .</a:t>
            </a:r>
            <a:r>
              <a:rPr lang="en-US" dirty="0" err="1"/>
              <a:t>value_counts</a:t>
            </a:r>
            <a:r>
              <a:rPr lang="en-US" dirty="0"/>
              <a:t>() to determine # of rockets from various launch sites, various orbits and the mission outcomes</a:t>
            </a:r>
          </a:p>
          <a:p>
            <a:pPr marL="514350" indent="-514350">
              <a:buAutoNum type="arabicParenR"/>
            </a:pPr>
            <a:r>
              <a:rPr lang="en-US" dirty="0"/>
              <a:t>Segregated the landing outcomes and created a new column “Class” as a landing outcome label</a:t>
            </a:r>
          </a:p>
          <a:p>
            <a:pPr marL="514350" indent="-514350">
              <a:buAutoNum type="arabicParenR"/>
            </a:pPr>
            <a:r>
              <a:rPr lang="en-US" dirty="0"/>
              <a:t>Found the overall success rate by measuring the mean of the Class column created above.</a:t>
            </a:r>
          </a:p>
          <a:p>
            <a:pPr marL="0" indent="0">
              <a:buNone/>
            </a:pPr>
            <a:endParaRPr lang="en-US" dirty="0"/>
          </a:p>
          <a:p>
            <a:pPr marL="0" indent="0">
              <a:buNone/>
            </a:pPr>
            <a:r>
              <a:rPr lang="en-US" b="1" dirty="0"/>
              <a:t>	#codesnippets provided in annexures</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10C2E3AE-4885-77DB-FAA8-01399DBA8647}"/>
              </a:ext>
            </a:extLst>
          </p:cNvPr>
          <p:cNvSpPr txBox="1"/>
          <p:nvPr/>
        </p:nvSpPr>
        <p:spPr>
          <a:xfrm>
            <a:off x="945832" y="5656241"/>
            <a:ext cx="10815637" cy="369332"/>
          </a:xfrm>
          <a:prstGeom prst="rect">
            <a:avLst/>
          </a:prstGeom>
          <a:noFill/>
        </p:spPr>
        <p:txBody>
          <a:bodyPr wrap="square">
            <a:spAutoFit/>
          </a:bodyPr>
          <a:lstStyle/>
          <a:p>
            <a:r>
              <a:rPr lang="en-IN" dirty="0">
                <a:hlinkClick r:id="rId3"/>
              </a:rPr>
              <a:t>https://github.com/istupe/DS_Capstone/blob/main/labs-jupyter-spacex-Data%20wrangling.ipynb</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7E7A398B-989B-96F9-F21D-06F16775C224}"/>
              </a:ext>
            </a:extLst>
          </p:cNvPr>
          <p:cNvSpPr txBox="1"/>
          <p:nvPr/>
        </p:nvSpPr>
        <p:spPr>
          <a:xfrm>
            <a:off x="1380314" y="6211669"/>
            <a:ext cx="8524980" cy="369332"/>
          </a:xfrm>
          <a:prstGeom prst="rect">
            <a:avLst/>
          </a:prstGeom>
          <a:noFill/>
        </p:spPr>
        <p:txBody>
          <a:bodyPr wrap="square">
            <a:spAutoFit/>
          </a:bodyPr>
          <a:lstStyle/>
          <a:p>
            <a:r>
              <a:rPr lang="en-IN" dirty="0">
                <a:hlinkClick r:id="rId3"/>
              </a:rPr>
              <a:t>https://github.com/istupe/DS_Capstone/blob/main/jupyter-labs-eda-dataviz.ipynb</a:t>
            </a:r>
            <a:endParaRPr lang="en-IN" dirty="0"/>
          </a:p>
        </p:txBody>
      </p:sp>
      <p:sp>
        <p:nvSpPr>
          <p:cNvPr id="15" name="TextBox 14">
            <a:extLst>
              <a:ext uri="{FF2B5EF4-FFF2-40B4-BE49-F238E27FC236}">
                <a16:creationId xmlns:a16="http://schemas.microsoft.com/office/drawing/2014/main" id="{B4FF6786-4E59-FA25-B4CB-014D6FB90192}"/>
              </a:ext>
            </a:extLst>
          </p:cNvPr>
          <p:cNvSpPr txBox="1"/>
          <p:nvPr/>
        </p:nvSpPr>
        <p:spPr>
          <a:xfrm>
            <a:off x="857250" y="1428750"/>
            <a:ext cx="10218420" cy="4524315"/>
          </a:xfrm>
          <a:prstGeom prst="rect">
            <a:avLst/>
          </a:prstGeom>
          <a:noFill/>
        </p:spPr>
        <p:txBody>
          <a:bodyPr wrap="square" rtlCol="0">
            <a:spAutoFit/>
          </a:bodyPr>
          <a:lstStyle/>
          <a:p>
            <a:r>
              <a:rPr lang="en-IN" dirty="0">
                <a:latin typeface="Abadi" panose="020B0604020104020204" pitchFamily="34" charset="0"/>
              </a:rPr>
              <a:t>Used Data Visualization to identify patterns or trends among the variables and with the dependent variable i.e. launch outcome.</a:t>
            </a:r>
          </a:p>
          <a:p>
            <a:endParaRPr lang="en-IN" dirty="0">
              <a:latin typeface="Abadi" panose="020B0604020104020204" pitchFamily="34" charset="0"/>
            </a:endParaRPr>
          </a:p>
          <a:p>
            <a:r>
              <a:rPr lang="en-IN" dirty="0">
                <a:latin typeface="Abadi" panose="020B0604020104020204" pitchFamily="34" charset="0"/>
              </a:rPr>
              <a:t>Following Data Visualizations were explored:</a:t>
            </a:r>
          </a:p>
          <a:p>
            <a:endParaRPr lang="en-IN" dirty="0">
              <a:latin typeface="Abadi" panose="020B0604020104020204" pitchFamily="34" charset="0"/>
            </a:endParaRPr>
          </a:p>
          <a:p>
            <a:pPr marL="342900" indent="-342900">
              <a:buAutoNum type="arabicParenR"/>
            </a:pPr>
            <a:r>
              <a:rPr lang="en-IN" dirty="0">
                <a:latin typeface="Abadi" panose="020B0604020104020204" pitchFamily="34" charset="0"/>
              </a:rPr>
              <a:t>Scatter Plot – to understand relation between landing outcome, flight number and payload mass</a:t>
            </a:r>
          </a:p>
          <a:p>
            <a:pPr marL="342900" indent="-342900">
              <a:buAutoNum type="arabicParenR"/>
            </a:pPr>
            <a:r>
              <a:rPr lang="en-IN" dirty="0">
                <a:latin typeface="Abadi" panose="020B0604020104020204" pitchFamily="34" charset="0"/>
              </a:rPr>
              <a:t>Scatter Plot – to understand relation between landing outcome, launch site and Flight number</a:t>
            </a:r>
          </a:p>
          <a:p>
            <a:pPr marL="342900" indent="-342900">
              <a:buAutoNum type="arabicParenR"/>
            </a:pPr>
            <a:r>
              <a:rPr lang="en-IN" dirty="0">
                <a:latin typeface="Abadi" panose="020B0604020104020204" pitchFamily="34" charset="0"/>
              </a:rPr>
              <a:t>Scatter Plot – to understand relation between payload mass, launch site and landing outcome</a:t>
            </a:r>
          </a:p>
          <a:p>
            <a:pPr marL="342900" indent="-342900">
              <a:buAutoNum type="arabicParenR"/>
            </a:pPr>
            <a:r>
              <a:rPr lang="en-IN" dirty="0">
                <a:latin typeface="Abadi" panose="020B0604020104020204" pitchFamily="34" charset="0"/>
              </a:rPr>
              <a:t>Bar Chart – to understand relation between landing outcome and orbit</a:t>
            </a:r>
          </a:p>
          <a:p>
            <a:pPr marL="342900" indent="-342900">
              <a:buAutoNum type="arabicParenR"/>
            </a:pPr>
            <a:r>
              <a:rPr lang="en-IN" dirty="0">
                <a:latin typeface="Abadi" panose="020B0604020104020204" pitchFamily="34" charset="0"/>
              </a:rPr>
              <a:t>Scatter Plot – to understand relation between landing outcome, Flight number and orbit</a:t>
            </a:r>
          </a:p>
          <a:p>
            <a:pPr marL="342900" indent="-342900">
              <a:buFontTx/>
              <a:buAutoNum type="arabicParenR"/>
            </a:pPr>
            <a:r>
              <a:rPr lang="en-IN" dirty="0">
                <a:latin typeface="Abadi" panose="020B0604020104020204" pitchFamily="34" charset="0"/>
              </a:rPr>
              <a:t>Scatter Plot – to understand relation between landing outcome, payload mass and orbit</a:t>
            </a:r>
          </a:p>
          <a:p>
            <a:pPr marL="342900" indent="-342900">
              <a:buFontTx/>
              <a:buAutoNum type="arabicParenR"/>
            </a:pPr>
            <a:r>
              <a:rPr lang="en-IN" dirty="0">
                <a:latin typeface="Abadi" panose="020B0604020104020204" pitchFamily="34" charset="0"/>
              </a:rPr>
              <a:t>Line graph – to understand yearly trend(s) in landing outcome success</a:t>
            </a:r>
          </a:p>
          <a:p>
            <a:pPr marL="342900" indent="-342900">
              <a:buFontTx/>
              <a:buAutoNum type="arabicParenR"/>
            </a:pPr>
            <a:endParaRPr lang="en-IN" dirty="0">
              <a:latin typeface="Abadi" panose="020B0604020104020204" pitchFamily="34" charset="0"/>
            </a:endParaRPr>
          </a:p>
          <a:p>
            <a:pPr marL="342900" indent="-342900">
              <a:buFontTx/>
              <a:buAutoNum type="arabicParenR"/>
            </a:pPr>
            <a:endParaRPr lang="en-IN" dirty="0">
              <a:latin typeface="Abadi" panose="020B0604020104020204" pitchFamily="34" charset="0"/>
            </a:endParaRPr>
          </a:p>
          <a:p>
            <a:pPr algn="ctr"/>
            <a:r>
              <a:rPr lang="en-IN" b="1" dirty="0">
                <a:latin typeface="Abadi" panose="020B0604020104020204" pitchFamily="34" charset="0"/>
              </a:rPr>
              <a:t>#Graphs provided in Section 2</a:t>
            </a:r>
          </a:p>
          <a:p>
            <a:pPr marL="342900" indent="-342900">
              <a:buAutoNum type="arabicParenR"/>
            </a:pPr>
            <a:endParaRPr lang="en-IN"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2537"/>
            <a:ext cx="10687962" cy="4351338"/>
          </a:xfrm>
          <a:prstGeom prst="rect">
            <a:avLst/>
          </a:prstGeom>
        </p:spPr>
        <p:txBody>
          <a:bodyPr lIns="91440" tIns="45720" rIns="91440" bIns="45720" anchor="t"/>
          <a:lstStyle/>
          <a:p>
            <a:pPr marL="0" indent="0">
              <a:lnSpc>
                <a:spcPct val="100000"/>
              </a:lnSpc>
              <a:spcBef>
                <a:spcPts val="200"/>
              </a:spcBef>
              <a:buNone/>
            </a:pPr>
            <a:r>
              <a:rPr lang="en-US" sz="2000" dirty="0">
                <a:solidFill>
                  <a:schemeClr val="accent3">
                    <a:lumMod val="25000"/>
                  </a:schemeClr>
                </a:solidFill>
                <a:latin typeface="Abadi" panose="020B0604020104020204" pitchFamily="34" charset="0"/>
              </a:rPr>
              <a:t>Used SQL queries to identify the following:</a:t>
            </a:r>
          </a:p>
          <a:p>
            <a:pPr marL="457200" indent="-457200">
              <a:lnSpc>
                <a:spcPct val="100000"/>
              </a:lnSpc>
              <a:spcBef>
                <a:spcPts val="200"/>
              </a:spcBef>
              <a:buAutoNum type="arabicParenR"/>
            </a:pPr>
            <a:r>
              <a:rPr lang="en-US" sz="2000" dirty="0">
                <a:solidFill>
                  <a:schemeClr val="accent3">
                    <a:lumMod val="25000"/>
                  </a:schemeClr>
                </a:solidFill>
                <a:latin typeface="Abadi" panose="020B0604020104020204" pitchFamily="34" charset="0"/>
              </a:rPr>
              <a:t>Unique Launch sites in the mission</a:t>
            </a:r>
          </a:p>
          <a:p>
            <a:pPr marL="457200" indent="-457200">
              <a:lnSpc>
                <a:spcPct val="100000"/>
              </a:lnSpc>
              <a:spcBef>
                <a:spcPts val="200"/>
              </a:spcBef>
              <a:buAutoNum type="arabicParenR"/>
            </a:pPr>
            <a:r>
              <a:rPr lang="en-US" sz="2000" dirty="0">
                <a:solidFill>
                  <a:schemeClr val="accent3">
                    <a:lumMod val="25000"/>
                  </a:schemeClr>
                </a:solidFill>
                <a:latin typeface="Abadi" panose="020B0604020104020204" pitchFamily="34" charset="0"/>
              </a:rPr>
              <a:t>5 records with Launch Site beginning with the string CCA</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Total payload mass carried by boosters launched by NASA (CRS)</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Average payload mass carried by booster version F9 v1.1</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Date when the first </a:t>
            </a:r>
            <a:r>
              <a:rPr lang="en-US" sz="2000" dirty="0" err="1">
                <a:latin typeface="Abadi" panose="020B0604020104020204" pitchFamily="34" charset="0"/>
              </a:rPr>
              <a:t>succesful</a:t>
            </a:r>
            <a:r>
              <a:rPr lang="en-US" sz="2000" dirty="0">
                <a:latin typeface="Abadi" panose="020B0604020104020204" pitchFamily="34" charset="0"/>
              </a:rPr>
              <a:t> landing outcome in ground pad was </a:t>
            </a:r>
            <a:r>
              <a:rPr lang="en-US" sz="2000" dirty="0" err="1">
                <a:latin typeface="Abadi" panose="020B0604020104020204" pitchFamily="34" charset="0"/>
              </a:rPr>
              <a:t>acheived</a:t>
            </a:r>
            <a:endParaRPr lang="en-US" sz="2000" dirty="0">
              <a:latin typeface="Abadi" panose="020B0604020104020204" pitchFamily="34" charset="0"/>
            </a:endParaRP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Names of the boosters which have success in drone ship and have payload mass greater than 4000 but less than 6000</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Total number of successful and failure mission outcomes</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Names of the </a:t>
            </a:r>
            <a:r>
              <a:rPr lang="en-US" sz="2000" dirty="0" err="1">
                <a:latin typeface="Abadi" panose="020B0604020104020204" pitchFamily="34" charset="0"/>
              </a:rPr>
              <a:t>booster_versions</a:t>
            </a:r>
            <a:r>
              <a:rPr lang="en-US" sz="2000" dirty="0">
                <a:latin typeface="Abadi" panose="020B0604020104020204" pitchFamily="34" charset="0"/>
              </a:rPr>
              <a:t> which have carried the maximum payload mass</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Records which will display the month names, failure </a:t>
            </a:r>
            <a:r>
              <a:rPr lang="en-US" sz="2000" dirty="0" err="1">
                <a:latin typeface="Abadi" panose="020B0604020104020204" pitchFamily="34" charset="0"/>
              </a:rPr>
              <a:t>landing_outcomes</a:t>
            </a:r>
            <a:r>
              <a:rPr lang="en-US" sz="2000" dirty="0">
                <a:latin typeface="Abadi" panose="020B0604020104020204" pitchFamily="34" charset="0"/>
              </a:rPr>
              <a:t> in drone ship ,booster versions, </a:t>
            </a:r>
            <a:r>
              <a:rPr lang="en-US" sz="2000" dirty="0" err="1">
                <a:latin typeface="Abadi" panose="020B0604020104020204" pitchFamily="34" charset="0"/>
              </a:rPr>
              <a:t>launch_site</a:t>
            </a:r>
            <a:r>
              <a:rPr lang="en-US" sz="2000" dirty="0">
                <a:latin typeface="Abadi" panose="020B0604020104020204" pitchFamily="34" charset="0"/>
              </a:rPr>
              <a:t> for the months in year 2015.</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Rank the count of landing outcomes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9F9CD850-BC86-3EB6-E2DA-E4DA36A926F9}"/>
              </a:ext>
            </a:extLst>
          </p:cNvPr>
          <p:cNvSpPr txBox="1"/>
          <p:nvPr/>
        </p:nvSpPr>
        <p:spPr>
          <a:xfrm>
            <a:off x="1549695" y="5903226"/>
            <a:ext cx="9327412" cy="646331"/>
          </a:xfrm>
          <a:prstGeom prst="rect">
            <a:avLst/>
          </a:prstGeom>
          <a:noFill/>
        </p:spPr>
        <p:txBody>
          <a:bodyPr wrap="square">
            <a:spAutoFit/>
          </a:bodyPr>
          <a:lstStyle/>
          <a:p>
            <a:r>
              <a:rPr lang="en-IN" dirty="0">
                <a:hlinkClick r:id="rId3"/>
              </a:rPr>
              <a:t>https://github.com/istupe/DS_Capstone/blob/main/jupyter-labs-eda-sql-coursera_sqllite.ipynb</a:t>
            </a:r>
            <a:endParaRPr lang="en-IN" dirty="0"/>
          </a:p>
          <a:p>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8180" y="135614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and added all launch sites as circles, success or failure of launches as markers and distance from railway line, airport, sea and city as lines. Added these objects to answer few questions like</a:t>
            </a:r>
          </a:p>
          <a:p>
            <a:pPr lvl="1">
              <a:lnSpc>
                <a:spcPct val="100000"/>
              </a:lnSpc>
              <a:spcBef>
                <a:spcPts val="1400"/>
              </a:spcBef>
            </a:pPr>
            <a:r>
              <a:rPr lang="en-US" sz="1800" dirty="0">
                <a:solidFill>
                  <a:schemeClr val="accent3">
                    <a:lumMod val="25000"/>
                  </a:schemeClr>
                </a:solidFill>
                <a:latin typeface="Abadi" panose="020B0604020104020204" pitchFamily="34" charset="0"/>
              </a:rPr>
              <a:t>Are the launch sites in proximity to equator (similar latitudes) or a coast – </a:t>
            </a:r>
            <a:r>
              <a:rPr lang="en-US" sz="1800" b="1" dirty="0">
                <a:solidFill>
                  <a:srgbClr val="1C7DDB"/>
                </a:solidFill>
                <a:latin typeface="Abadi" panose="020B0604020104020204" pitchFamily="34" charset="0"/>
              </a:rPr>
              <a:t>YES. The launch sites are either on west coast or east coast of the United States</a:t>
            </a:r>
          </a:p>
          <a:p>
            <a:pPr lvl="1">
              <a:lnSpc>
                <a:spcPct val="100000"/>
              </a:lnSpc>
              <a:spcBef>
                <a:spcPts val="1400"/>
              </a:spcBef>
            </a:pPr>
            <a:r>
              <a:rPr lang="en-US" sz="1800" dirty="0">
                <a:solidFill>
                  <a:schemeClr val="accent3">
                    <a:lumMod val="25000"/>
                  </a:schemeClr>
                </a:solidFill>
                <a:latin typeface="Abadi" panose="020B0604020104020204" pitchFamily="34" charset="0"/>
              </a:rPr>
              <a:t>Color coding the markets (0 or failure as red and 1 or success as green) helped in identifying performance of a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Distances to understand if launch sites are closer or farther from railways, highways, coastline or nearest city – </a:t>
            </a:r>
            <a:r>
              <a:rPr lang="en-US" sz="1800" b="1" dirty="0">
                <a:solidFill>
                  <a:srgbClr val="1C7DDB"/>
                </a:solidFill>
                <a:latin typeface="Abadi" panose="020B0604020104020204" pitchFamily="34" charset="0"/>
              </a:rPr>
              <a:t>Launch Sites seem closer to railways, highways and coastline but seem far from cities</a:t>
            </a:r>
            <a:endParaRPr lang="en-US" sz="2200" b="1"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F14D43C1-C3E1-E1ED-180E-129B0D1D0095}"/>
              </a:ext>
            </a:extLst>
          </p:cNvPr>
          <p:cNvSpPr txBox="1"/>
          <p:nvPr/>
        </p:nvSpPr>
        <p:spPr>
          <a:xfrm>
            <a:off x="167340" y="5133228"/>
            <a:ext cx="9198942" cy="646331"/>
          </a:xfrm>
          <a:prstGeom prst="rect">
            <a:avLst/>
          </a:prstGeom>
          <a:noFill/>
        </p:spPr>
        <p:txBody>
          <a:bodyPr wrap="square">
            <a:spAutoFit/>
          </a:bodyPr>
          <a:lstStyle/>
          <a:p>
            <a:r>
              <a:rPr lang="en-IN" dirty="0">
                <a:hlinkClick r:id="rId3"/>
              </a:rPr>
              <a:t>https://github.com/istupe/DS_Capstone/blob/main/lab_jupyter_launch_site_location.ipynb</a:t>
            </a:r>
            <a:endParaRPr lang="en-IN" dirty="0"/>
          </a:p>
          <a:p>
            <a:endParaRPr lang="en-IN" dirty="0"/>
          </a:p>
        </p:txBody>
      </p:sp>
      <p:sp>
        <p:nvSpPr>
          <p:cNvPr id="8" name="TextBox 7">
            <a:extLst>
              <a:ext uri="{FF2B5EF4-FFF2-40B4-BE49-F238E27FC236}">
                <a16:creationId xmlns:a16="http://schemas.microsoft.com/office/drawing/2014/main" id="{E00F1E27-6410-8A4F-2EAE-7ADD91D3DFDF}"/>
              </a:ext>
            </a:extLst>
          </p:cNvPr>
          <p:cNvSpPr txBox="1"/>
          <p:nvPr/>
        </p:nvSpPr>
        <p:spPr>
          <a:xfrm>
            <a:off x="167340" y="5784606"/>
            <a:ext cx="10069830" cy="646331"/>
          </a:xfrm>
          <a:prstGeom prst="rect">
            <a:avLst/>
          </a:prstGeom>
          <a:noFill/>
        </p:spPr>
        <p:txBody>
          <a:bodyPr wrap="square">
            <a:spAutoFit/>
          </a:bodyPr>
          <a:lstStyle/>
          <a:p>
            <a:r>
              <a:rPr lang="en-IN" dirty="0">
                <a:hlinkClick r:id="rId4"/>
              </a:rPr>
              <a:t>https://nbviewer.org/github/istupe/DS_Capstone/blob/main/lab_jupyter_launch_site_location.ipynb</a:t>
            </a:r>
            <a:endParaRPr lang="en-IN" dirty="0"/>
          </a:p>
          <a:p>
            <a:endParaRPr lang="en-IN" dirty="0"/>
          </a:p>
        </p:txBody>
      </p:sp>
      <p:sp>
        <p:nvSpPr>
          <p:cNvPr id="9" name="TextBox 8">
            <a:extLst>
              <a:ext uri="{FF2B5EF4-FFF2-40B4-BE49-F238E27FC236}">
                <a16:creationId xmlns:a16="http://schemas.microsoft.com/office/drawing/2014/main" id="{D3ECA21F-60BB-84EE-7859-57D5E1954162}"/>
              </a:ext>
            </a:extLst>
          </p:cNvPr>
          <p:cNvSpPr txBox="1"/>
          <p:nvPr/>
        </p:nvSpPr>
        <p:spPr>
          <a:xfrm>
            <a:off x="182880" y="5533518"/>
            <a:ext cx="7429500" cy="369332"/>
          </a:xfrm>
          <a:prstGeom prst="rect">
            <a:avLst/>
          </a:prstGeom>
          <a:noFill/>
        </p:spPr>
        <p:txBody>
          <a:bodyPr wrap="square" rtlCol="0">
            <a:spAutoFit/>
          </a:bodyPr>
          <a:lstStyle/>
          <a:p>
            <a:r>
              <a:rPr lang="en-IN" dirty="0"/>
              <a:t>To view along with maps use the </a:t>
            </a:r>
            <a:r>
              <a:rPr lang="en-IN" dirty="0" err="1"/>
              <a:t>nbviewer</a:t>
            </a:r>
            <a:r>
              <a:rPr lang="en-IN" dirty="0"/>
              <a:t> link as </a:t>
            </a:r>
            <a:r>
              <a:rPr lang="en-IN" dirty="0" err="1"/>
              <a:t>github</a:t>
            </a:r>
            <a:r>
              <a:rPr lang="en-IN" dirty="0"/>
              <a:t> isn’t rendering maps</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43618"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 dashboard with option to input a) Launch Site as dropdown and b) Payload Mass as a slider</a:t>
            </a:r>
          </a:p>
          <a:p>
            <a:pPr>
              <a:lnSpc>
                <a:spcPct val="100000"/>
              </a:lnSpc>
              <a:spcBef>
                <a:spcPts val="1400"/>
              </a:spcBef>
            </a:pPr>
            <a:r>
              <a:rPr lang="en-US" sz="2200" dirty="0">
                <a:solidFill>
                  <a:schemeClr val="accent3">
                    <a:lumMod val="25000"/>
                  </a:schemeClr>
                </a:solidFill>
                <a:latin typeface="Abadi" panose="020B0604020104020204" pitchFamily="34" charset="0"/>
              </a:rPr>
              <a:t>When the Launch Site is selected, It shows a pie chart of the total launches from the selected site with distribution between successful and unsuccessful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Then we created a scatter plot with inputs as Launch Site (From dropdown) and Payload mass (from slider) and output indicating correlation between payload and success.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BA36B9FE-B7B3-1F4E-FEDF-55638767ACA4}"/>
              </a:ext>
            </a:extLst>
          </p:cNvPr>
          <p:cNvSpPr txBox="1"/>
          <p:nvPr/>
        </p:nvSpPr>
        <p:spPr>
          <a:xfrm>
            <a:off x="1780222" y="5903226"/>
            <a:ext cx="8015287" cy="646331"/>
          </a:xfrm>
          <a:prstGeom prst="rect">
            <a:avLst/>
          </a:prstGeom>
          <a:noFill/>
        </p:spPr>
        <p:txBody>
          <a:bodyPr wrap="square">
            <a:spAutoFit/>
          </a:bodyPr>
          <a:lstStyle/>
          <a:p>
            <a:r>
              <a:rPr lang="en-IN" dirty="0">
                <a:hlinkClick r:id="rId3"/>
              </a:rPr>
              <a:t>https://github.com/istupe/DS_Capstone/blob/main/spacex_dash_app.py</a:t>
            </a:r>
            <a:endParaRPr lang="en-IN" dirty="0"/>
          </a:p>
          <a:p>
            <a:endParaRPr lang="en-IN"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7429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Created a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array from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to_numpy</a:t>
            </a:r>
            <a:r>
              <a:rPr lang="en-US" sz="2200" dirty="0">
                <a:solidFill>
                  <a:schemeClr val="accent3">
                    <a:lumMod val="25000"/>
                  </a:schemeClr>
                </a:solidFill>
                <a:latin typeface="Abadi" panose="020B0604020104020204" pitchFamily="34" charset="0"/>
              </a:rPr>
              <a:t>(). Standardized the data using transform and split the data into training and testing with test size of 20%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Built different machine learning models (Logistic Regression, SVM, Decision tree </a:t>
            </a:r>
            <a:r>
              <a:rPr lang="en-US" sz="2200" dirty="0" err="1">
                <a:solidFill>
                  <a:schemeClr val="accent3">
                    <a:lumMod val="25000"/>
                  </a:schemeClr>
                </a:solidFill>
                <a:latin typeface="Abadi" panose="020B0604020104020204" pitchFamily="34" charset="0"/>
              </a:rPr>
              <a:t>Classifer</a:t>
            </a:r>
            <a:r>
              <a:rPr lang="en-US" sz="2200" dirty="0">
                <a:solidFill>
                  <a:schemeClr val="accent3">
                    <a:lumMod val="25000"/>
                  </a:schemeClr>
                </a:solidFill>
                <a:latin typeface="Abadi" panose="020B0604020104020204" pitchFamily="34" charset="0"/>
              </a:rPr>
              <a:t>, and K Nearest </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 with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Calculated the accuracy of the models using score and plotted the confusion matrix to identify the best method</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A6A010BB-C06F-10DD-9124-A262DACF290C}"/>
              </a:ext>
            </a:extLst>
          </p:cNvPr>
          <p:cNvSpPr txBox="1"/>
          <p:nvPr/>
        </p:nvSpPr>
        <p:spPr>
          <a:xfrm>
            <a:off x="734028" y="5379242"/>
            <a:ext cx="11167110" cy="646331"/>
          </a:xfrm>
          <a:prstGeom prst="rect">
            <a:avLst/>
          </a:prstGeom>
          <a:noFill/>
        </p:spPr>
        <p:txBody>
          <a:bodyPr wrap="square">
            <a:spAutoFit/>
          </a:bodyPr>
          <a:lstStyle/>
          <a:p>
            <a:r>
              <a:rPr lang="en-IN" dirty="0">
                <a:hlinkClick r:id="rId3"/>
              </a:rPr>
              <a:t>https://github.com/istupe/DS_Capstone/blob/main/SpaceX_Machine_Learning_Prediction_Part_5.jupyterlite.ipynb</a:t>
            </a:r>
            <a:endParaRPr lang="en-IN" dirty="0"/>
          </a:p>
          <a:p>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903075" cy="409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These are presented in Section 2 of the presentation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74BB00CC-536C-F3C8-36CF-752AB12B6A1A}"/>
              </a:ext>
            </a:extLst>
          </p:cNvPr>
          <p:cNvPicPr>
            <a:picLocks noChangeAspect="1"/>
          </p:cNvPicPr>
          <p:nvPr/>
        </p:nvPicPr>
        <p:blipFill>
          <a:blip r:embed="rId3"/>
          <a:stretch>
            <a:fillRect/>
          </a:stretch>
        </p:blipFill>
        <p:spPr>
          <a:xfrm>
            <a:off x="0" y="1811587"/>
            <a:ext cx="12192000" cy="2389005"/>
          </a:xfrm>
          <a:prstGeom prst="rect">
            <a:avLst/>
          </a:prstGeom>
        </p:spPr>
      </p:pic>
      <p:sp>
        <p:nvSpPr>
          <p:cNvPr id="10" name="TextBox 9">
            <a:extLst>
              <a:ext uri="{FF2B5EF4-FFF2-40B4-BE49-F238E27FC236}">
                <a16:creationId xmlns:a16="http://schemas.microsoft.com/office/drawing/2014/main" id="{6BDE0322-846E-A516-8DB2-DE70AC6EEA96}"/>
              </a:ext>
            </a:extLst>
          </p:cNvPr>
          <p:cNvSpPr txBox="1"/>
          <p:nvPr/>
        </p:nvSpPr>
        <p:spPr>
          <a:xfrm>
            <a:off x="703140" y="4374418"/>
            <a:ext cx="10785720" cy="1710596"/>
          </a:xfrm>
          <a:prstGeom prst="rect">
            <a:avLst/>
          </a:prstGeom>
          <a:noFill/>
        </p:spPr>
        <p:txBody>
          <a:bodyPr wrap="square">
            <a:spAutoFit/>
          </a:bodyPr>
          <a:lstStyle/>
          <a:p>
            <a:pPr>
              <a:lnSpc>
                <a:spcPct val="150000"/>
              </a:lnSpc>
            </a:pPr>
            <a:r>
              <a:rPr lang="en-IN" dirty="0">
                <a:latin typeface="Abadi" panose="020B0604020104020204" pitchFamily="34" charset="0"/>
              </a:rPr>
              <a:t>From the Visualization we can notice that:</a:t>
            </a:r>
          </a:p>
          <a:p>
            <a:pPr>
              <a:lnSpc>
                <a:spcPct val="150000"/>
              </a:lnSpc>
            </a:pPr>
            <a:r>
              <a:rPr lang="en-IN" dirty="0">
                <a:latin typeface="Abadi" panose="020B0604020104020204" pitchFamily="34" charset="0"/>
              </a:rPr>
              <a:t>1) Earlier flights </a:t>
            </a:r>
            <a:r>
              <a:rPr lang="en-IN" dirty="0" err="1">
                <a:latin typeface="Abadi" panose="020B0604020104020204" pitchFamily="34" charset="0"/>
              </a:rPr>
              <a:t>lauch</a:t>
            </a:r>
            <a:r>
              <a:rPr lang="en-IN" dirty="0">
                <a:latin typeface="Abadi" panose="020B0604020104020204" pitchFamily="34" charset="0"/>
              </a:rPr>
              <a:t> were from CCAFS-SLC-40 site ,Followed by KSC-LC-39A</a:t>
            </a:r>
          </a:p>
          <a:p>
            <a:pPr>
              <a:lnSpc>
                <a:spcPct val="150000"/>
              </a:lnSpc>
            </a:pPr>
            <a:r>
              <a:rPr lang="en-IN" dirty="0">
                <a:latin typeface="Abadi" panose="020B0604020104020204" pitchFamily="34" charset="0"/>
              </a:rPr>
              <a:t>2) Most Launches are Launched from CCAFS-SLC-40 and least Launches from VAFB SLC 4E</a:t>
            </a:r>
          </a:p>
          <a:p>
            <a:pPr>
              <a:lnSpc>
                <a:spcPct val="150000"/>
              </a:lnSpc>
            </a:pPr>
            <a:r>
              <a:rPr lang="en-IN" dirty="0">
                <a:latin typeface="Abadi" panose="020B0604020104020204" pitchFamily="34" charset="0"/>
              </a:rPr>
              <a:t>3) For a brief period during Launches 20 to 40, launches were shifted from CCAFS SLC 40 to KSC LC 39A</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19183D9-18E2-F793-062F-7641C8EEDB1C}"/>
              </a:ext>
            </a:extLst>
          </p:cNvPr>
          <p:cNvPicPr>
            <a:picLocks noChangeAspect="1"/>
          </p:cNvPicPr>
          <p:nvPr/>
        </p:nvPicPr>
        <p:blipFill>
          <a:blip r:embed="rId3"/>
          <a:stretch>
            <a:fillRect/>
          </a:stretch>
        </p:blipFill>
        <p:spPr>
          <a:xfrm>
            <a:off x="0" y="1578238"/>
            <a:ext cx="12192000" cy="2398504"/>
          </a:xfrm>
          <a:prstGeom prst="rect">
            <a:avLst/>
          </a:prstGeom>
        </p:spPr>
      </p:pic>
      <p:sp>
        <p:nvSpPr>
          <p:cNvPr id="7" name="TextBox 6">
            <a:extLst>
              <a:ext uri="{FF2B5EF4-FFF2-40B4-BE49-F238E27FC236}">
                <a16:creationId xmlns:a16="http://schemas.microsoft.com/office/drawing/2014/main" id="{A34A7842-4123-5211-7515-F0DA3377BF7B}"/>
              </a:ext>
            </a:extLst>
          </p:cNvPr>
          <p:cNvSpPr txBox="1"/>
          <p:nvPr/>
        </p:nvSpPr>
        <p:spPr>
          <a:xfrm>
            <a:off x="703140" y="4374418"/>
            <a:ext cx="10785720" cy="1295098"/>
          </a:xfrm>
          <a:prstGeom prst="rect">
            <a:avLst/>
          </a:prstGeom>
          <a:noFill/>
        </p:spPr>
        <p:txBody>
          <a:bodyPr wrap="square">
            <a:spAutoFit/>
          </a:bodyPr>
          <a:lstStyle/>
          <a:p>
            <a:pPr>
              <a:lnSpc>
                <a:spcPct val="150000"/>
              </a:lnSpc>
            </a:pPr>
            <a:r>
              <a:rPr lang="en-IN" dirty="0">
                <a:solidFill>
                  <a:srgbClr val="1C7DDB"/>
                </a:solidFill>
                <a:latin typeface="Abadi" panose="020B0604020104020204" pitchFamily="34" charset="0"/>
              </a:rPr>
              <a:t>From the Visualization we can notice that:</a:t>
            </a:r>
          </a:p>
          <a:p>
            <a:pPr marL="342900" indent="-342900">
              <a:lnSpc>
                <a:spcPct val="150000"/>
              </a:lnSpc>
              <a:buAutoNum type="arabicParenR"/>
            </a:pPr>
            <a:r>
              <a:rPr lang="en-IN" dirty="0">
                <a:solidFill>
                  <a:srgbClr val="1C7DDB"/>
                </a:solidFill>
                <a:latin typeface="Abadi" panose="020B0604020104020204" pitchFamily="34" charset="0"/>
              </a:rPr>
              <a:t>Payloads over 10000 KG are not launched at VAFB SLC 4E</a:t>
            </a:r>
          </a:p>
          <a:p>
            <a:pPr marL="342900" indent="-342900">
              <a:lnSpc>
                <a:spcPct val="150000"/>
              </a:lnSpc>
              <a:buAutoNum type="arabicParenR"/>
            </a:pPr>
            <a:r>
              <a:rPr lang="en-IN" dirty="0">
                <a:solidFill>
                  <a:srgbClr val="1C7DDB"/>
                </a:solidFill>
                <a:latin typeface="Abadi" panose="020B0604020104020204" pitchFamily="34" charset="0"/>
              </a:rPr>
              <a:t>Higher payloads (above 14000 kg) seem to have higher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different colored bars&#10;&#10;Description automatically generated">
            <a:extLst>
              <a:ext uri="{FF2B5EF4-FFF2-40B4-BE49-F238E27FC236}">
                <a16:creationId xmlns:a16="http://schemas.microsoft.com/office/drawing/2014/main" id="{A216EC60-3951-09CC-F6AA-D37BB96A53FC}"/>
              </a:ext>
            </a:extLst>
          </p:cNvPr>
          <p:cNvPicPr>
            <a:picLocks noChangeAspect="1"/>
          </p:cNvPicPr>
          <p:nvPr/>
        </p:nvPicPr>
        <p:blipFill>
          <a:blip r:embed="rId3"/>
          <a:stretch>
            <a:fillRect/>
          </a:stretch>
        </p:blipFill>
        <p:spPr>
          <a:xfrm>
            <a:off x="770011" y="2002532"/>
            <a:ext cx="5184658" cy="3950216"/>
          </a:xfrm>
          <a:prstGeom prst="rect">
            <a:avLst/>
          </a:prstGeom>
        </p:spPr>
      </p:pic>
      <p:sp>
        <p:nvSpPr>
          <p:cNvPr id="7" name="TextBox 6">
            <a:extLst>
              <a:ext uri="{FF2B5EF4-FFF2-40B4-BE49-F238E27FC236}">
                <a16:creationId xmlns:a16="http://schemas.microsoft.com/office/drawing/2014/main" id="{4167C5AC-7DB5-AE79-5E89-3ADCBEAFBB2D}"/>
              </a:ext>
            </a:extLst>
          </p:cNvPr>
          <p:cNvSpPr txBox="1"/>
          <p:nvPr/>
        </p:nvSpPr>
        <p:spPr>
          <a:xfrm>
            <a:off x="6411868" y="2008150"/>
            <a:ext cx="5534191" cy="1710596"/>
          </a:xfrm>
          <a:prstGeom prst="rect">
            <a:avLst/>
          </a:prstGeom>
          <a:noFill/>
        </p:spPr>
        <p:txBody>
          <a:bodyPr wrap="square">
            <a:spAutoFit/>
          </a:bodyPr>
          <a:lstStyle/>
          <a:p>
            <a:pPr>
              <a:lnSpc>
                <a:spcPct val="150000"/>
              </a:lnSpc>
            </a:pPr>
            <a:r>
              <a:rPr lang="en-IN" dirty="0">
                <a:solidFill>
                  <a:srgbClr val="1C7DDB"/>
                </a:solidFill>
                <a:latin typeface="Abadi" panose="020B0604020104020204" pitchFamily="34" charset="0"/>
              </a:rPr>
              <a:t>From the Visualization we can notice that:</a:t>
            </a:r>
          </a:p>
          <a:p>
            <a:pPr>
              <a:lnSpc>
                <a:spcPct val="150000"/>
              </a:lnSpc>
            </a:pPr>
            <a:r>
              <a:rPr lang="en-IN" dirty="0">
                <a:solidFill>
                  <a:srgbClr val="1C7DDB"/>
                </a:solidFill>
                <a:latin typeface="Abadi" panose="020B0604020104020204" pitchFamily="34" charset="0"/>
              </a:rPr>
              <a:t>1) </a:t>
            </a:r>
            <a:r>
              <a:rPr lang="en-US" sz="1800" dirty="0">
                <a:solidFill>
                  <a:srgbClr val="1C7DDB"/>
                </a:solidFill>
                <a:latin typeface="Abadi" panose="020B0604020104020204" pitchFamily="34" charset="0"/>
              </a:rPr>
              <a:t>ES-L1, GEO, HEO, SSO, VLEO had the most success rate.</a:t>
            </a:r>
          </a:p>
          <a:p>
            <a:pPr>
              <a:lnSpc>
                <a:spcPct val="150000"/>
              </a:lnSpc>
            </a:pPr>
            <a:endParaRPr lang="en-IN" dirty="0">
              <a:solidFill>
                <a:srgbClr val="1C7DDB"/>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78243C8-8E69-E746-4630-7B8B95D27A3B}"/>
              </a:ext>
            </a:extLst>
          </p:cNvPr>
          <p:cNvPicPr>
            <a:picLocks noChangeAspect="1"/>
          </p:cNvPicPr>
          <p:nvPr/>
        </p:nvPicPr>
        <p:blipFill>
          <a:blip r:embed="rId3"/>
          <a:stretch>
            <a:fillRect/>
          </a:stretch>
        </p:blipFill>
        <p:spPr>
          <a:xfrm>
            <a:off x="0" y="1670166"/>
            <a:ext cx="12192000" cy="2339107"/>
          </a:xfrm>
          <a:prstGeom prst="rect">
            <a:avLst/>
          </a:prstGeom>
        </p:spPr>
      </p:pic>
      <p:sp>
        <p:nvSpPr>
          <p:cNvPr id="7" name="TextBox 6">
            <a:extLst>
              <a:ext uri="{FF2B5EF4-FFF2-40B4-BE49-F238E27FC236}">
                <a16:creationId xmlns:a16="http://schemas.microsoft.com/office/drawing/2014/main" id="{7BA5902B-D1BA-51D6-25DA-4EB9EF146255}"/>
              </a:ext>
            </a:extLst>
          </p:cNvPr>
          <p:cNvSpPr txBox="1"/>
          <p:nvPr/>
        </p:nvSpPr>
        <p:spPr>
          <a:xfrm>
            <a:off x="703140" y="4374418"/>
            <a:ext cx="10785720" cy="1710596"/>
          </a:xfrm>
          <a:prstGeom prst="rect">
            <a:avLst/>
          </a:prstGeom>
          <a:noFill/>
        </p:spPr>
        <p:txBody>
          <a:bodyPr wrap="square">
            <a:spAutoFit/>
          </a:bodyPr>
          <a:lstStyle/>
          <a:p>
            <a:pPr>
              <a:lnSpc>
                <a:spcPct val="150000"/>
              </a:lnSpc>
            </a:pPr>
            <a:r>
              <a:rPr lang="en-IN" dirty="0">
                <a:solidFill>
                  <a:srgbClr val="1C7DDB"/>
                </a:solidFill>
                <a:latin typeface="Abadi" panose="020B0604020104020204" pitchFamily="34" charset="0"/>
              </a:rPr>
              <a:t>From the Visualization we can notice that:</a:t>
            </a:r>
          </a:p>
          <a:p>
            <a:pPr marL="342900" indent="-342900">
              <a:lnSpc>
                <a:spcPct val="150000"/>
              </a:lnSpc>
              <a:buAutoNum type="arabicParenR"/>
            </a:pPr>
            <a:r>
              <a:rPr lang="en-IN" dirty="0">
                <a:solidFill>
                  <a:srgbClr val="1C7DDB"/>
                </a:solidFill>
                <a:latin typeface="Abadi" panose="020B0604020104020204" pitchFamily="34" charset="0"/>
              </a:rPr>
              <a:t>VLEO orbit flights came much later but have good success rate along with SSO orbit</a:t>
            </a:r>
          </a:p>
          <a:p>
            <a:pPr marL="342900" indent="-342900">
              <a:lnSpc>
                <a:spcPct val="150000"/>
              </a:lnSpc>
              <a:buAutoNum type="arabicParenR"/>
            </a:pPr>
            <a:r>
              <a:rPr lang="en-IN" dirty="0">
                <a:solidFill>
                  <a:srgbClr val="1C7DDB"/>
                </a:solidFill>
                <a:latin typeface="Abadi" panose="020B0604020104020204" pitchFamily="34" charset="0"/>
              </a:rPr>
              <a:t>Initially lot of failures in GTO and ISS orbit launches</a:t>
            </a:r>
          </a:p>
          <a:p>
            <a:pPr marL="342900" indent="-342900">
              <a:lnSpc>
                <a:spcPct val="150000"/>
              </a:lnSpc>
              <a:buAutoNum type="arabicParenR"/>
            </a:pPr>
            <a:r>
              <a:rPr lang="en-IN" dirty="0">
                <a:solidFill>
                  <a:srgbClr val="1C7DDB"/>
                </a:solidFill>
                <a:latin typeface="Abadi" panose="020B0604020104020204" pitchFamily="34" charset="0"/>
              </a:rPr>
              <a:t>GTO and ISS also seem to have the most launches followed by VLEO</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1BDC1BFE-45D9-87C9-E9D4-CBCAA4A35B06}"/>
              </a:ext>
            </a:extLst>
          </p:cNvPr>
          <p:cNvPicPr>
            <a:picLocks noChangeAspect="1"/>
          </p:cNvPicPr>
          <p:nvPr/>
        </p:nvPicPr>
        <p:blipFill>
          <a:blip r:embed="rId3"/>
          <a:stretch>
            <a:fillRect/>
          </a:stretch>
        </p:blipFill>
        <p:spPr>
          <a:xfrm>
            <a:off x="0" y="1621271"/>
            <a:ext cx="12192000" cy="2339107"/>
          </a:xfrm>
          <a:prstGeom prst="rect">
            <a:avLst/>
          </a:prstGeom>
        </p:spPr>
      </p:pic>
      <p:sp>
        <p:nvSpPr>
          <p:cNvPr id="8" name="TextBox 7">
            <a:extLst>
              <a:ext uri="{FF2B5EF4-FFF2-40B4-BE49-F238E27FC236}">
                <a16:creationId xmlns:a16="http://schemas.microsoft.com/office/drawing/2014/main" id="{E93D597C-6F83-BAEE-C0C6-8A8A307FCEFF}"/>
              </a:ext>
            </a:extLst>
          </p:cNvPr>
          <p:cNvSpPr txBox="1"/>
          <p:nvPr/>
        </p:nvSpPr>
        <p:spPr>
          <a:xfrm>
            <a:off x="672252" y="4359566"/>
            <a:ext cx="10785720" cy="1754326"/>
          </a:xfrm>
          <a:prstGeom prst="rect">
            <a:avLst/>
          </a:prstGeom>
          <a:noFill/>
        </p:spPr>
        <p:txBody>
          <a:bodyPr wrap="square">
            <a:spAutoFit/>
          </a:bodyPr>
          <a:lstStyle/>
          <a:p>
            <a:r>
              <a:rPr lang="en-IN" dirty="0">
                <a:solidFill>
                  <a:srgbClr val="1C7DDB"/>
                </a:solidFill>
                <a:latin typeface="Abadi" panose="020B0604020104020204" pitchFamily="34" charset="0"/>
              </a:rPr>
              <a:t>From the Visualization we can notice that:</a:t>
            </a:r>
          </a:p>
          <a:p>
            <a:pPr marL="342900" indent="-342900">
              <a:buAutoNum type="arabicParenR"/>
            </a:pPr>
            <a:r>
              <a:rPr lang="en-IN" dirty="0">
                <a:solidFill>
                  <a:srgbClr val="1C7DDB"/>
                </a:solidFill>
                <a:latin typeface="Abadi" panose="020B0604020104020204" pitchFamily="34" charset="0"/>
              </a:rPr>
              <a:t>Most of the ISS payloads are between 2000 to 4000. Most of the GTO payloads are between 3000 and 7000. VLEO has only higher payloads. HEO, ES-L1 and have very small payloads</a:t>
            </a:r>
          </a:p>
          <a:p>
            <a:pPr marL="342900" indent="-342900">
              <a:buFontTx/>
              <a:buAutoNum type="arabicParenR"/>
            </a:pPr>
            <a:r>
              <a:rPr lang="en-US" dirty="0">
                <a:solidFill>
                  <a:srgbClr val="1C7DDB"/>
                </a:solidFill>
                <a:latin typeface="Abadi" panose="020B0604020104020204" pitchFamily="34" charset="0"/>
              </a:rPr>
              <a:t>With heavy payloads the successful landing or positive landing rate are more for </a:t>
            </a:r>
            <a:r>
              <a:rPr lang="en-US" dirty="0" err="1">
                <a:solidFill>
                  <a:srgbClr val="1C7DDB"/>
                </a:solidFill>
                <a:latin typeface="Abadi" panose="020B0604020104020204" pitchFamily="34" charset="0"/>
              </a:rPr>
              <a:t>Polar,LEO</a:t>
            </a:r>
            <a:r>
              <a:rPr lang="en-US" dirty="0">
                <a:solidFill>
                  <a:srgbClr val="1C7DDB"/>
                </a:solidFill>
                <a:latin typeface="Abadi" panose="020B0604020104020204" pitchFamily="34" charset="0"/>
              </a:rPr>
              <a:t> and ISS.</a:t>
            </a:r>
          </a:p>
          <a:p>
            <a:pPr marL="342900" indent="-342900">
              <a:buAutoNum type="arabicParenR"/>
            </a:pPr>
            <a:r>
              <a:rPr lang="en-IN" dirty="0">
                <a:solidFill>
                  <a:srgbClr val="1C7DDB"/>
                </a:solidFill>
                <a:latin typeface="Abadi" panose="020B0604020104020204" pitchFamily="34" charset="0"/>
              </a:rPr>
              <a:t>F</a:t>
            </a:r>
            <a:r>
              <a:rPr lang="en-US" dirty="0">
                <a:solidFill>
                  <a:srgbClr val="1C7DDB"/>
                </a:solidFill>
                <a:latin typeface="Abadi" panose="020B0604020104020204" pitchFamily="34" charset="0"/>
              </a:rPr>
              <a:t>or GTO we cannot distinguish this well as both positive landing rate and negative landing(unsuccessful mission) are both there here.</a:t>
            </a:r>
            <a:endParaRPr lang="en-IN" dirty="0">
              <a:solidFill>
                <a:srgbClr val="1C7DDB"/>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C901C2FA-FA85-0CC0-EB8F-D46542296A7E}"/>
              </a:ext>
            </a:extLst>
          </p:cNvPr>
          <p:cNvPicPr>
            <a:picLocks noChangeAspect="1"/>
          </p:cNvPicPr>
          <p:nvPr/>
        </p:nvPicPr>
        <p:blipFill>
          <a:blip r:embed="rId4"/>
          <a:stretch>
            <a:fillRect/>
          </a:stretch>
        </p:blipFill>
        <p:spPr>
          <a:xfrm>
            <a:off x="843153" y="1815842"/>
            <a:ext cx="5184658" cy="3950216"/>
          </a:xfrm>
          <a:prstGeom prst="rect">
            <a:avLst/>
          </a:prstGeom>
        </p:spPr>
      </p:pic>
      <p:sp>
        <p:nvSpPr>
          <p:cNvPr id="7" name="TextBox 6">
            <a:extLst>
              <a:ext uri="{FF2B5EF4-FFF2-40B4-BE49-F238E27FC236}">
                <a16:creationId xmlns:a16="http://schemas.microsoft.com/office/drawing/2014/main" id="{205DF93B-C410-76AC-E5A5-F3E4E2C88ACB}"/>
              </a:ext>
            </a:extLst>
          </p:cNvPr>
          <p:cNvSpPr txBox="1"/>
          <p:nvPr/>
        </p:nvSpPr>
        <p:spPr>
          <a:xfrm>
            <a:off x="6934199" y="1625897"/>
            <a:ext cx="4600576" cy="1200329"/>
          </a:xfrm>
          <a:prstGeom prst="rect">
            <a:avLst/>
          </a:prstGeom>
          <a:noFill/>
        </p:spPr>
        <p:txBody>
          <a:bodyPr wrap="square">
            <a:spAutoFit/>
          </a:bodyPr>
          <a:lstStyle/>
          <a:p>
            <a:r>
              <a:rPr lang="en-IN" dirty="0">
                <a:solidFill>
                  <a:srgbClr val="1C7DDB"/>
                </a:solidFill>
                <a:latin typeface="Abadi" panose="020B0604020104020204" pitchFamily="34" charset="0"/>
              </a:rPr>
              <a:t>From the Visualization we can notice that:</a:t>
            </a:r>
          </a:p>
          <a:p>
            <a:pPr marL="342900" indent="-342900">
              <a:buAutoNum type="arabicParenR"/>
            </a:pPr>
            <a:r>
              <a:rPr lang="en-IN" dirty="0">
                <a:solidFill>
                  <a:srgbClr val="1C7DDB"/>
                </a:solidFill>
                <a:latin typeface="Abadi" panose="020B0604020104020204" pitchFamily="34" charset="0"/>
              </a:rPr>
              <a:t>Success rate kept increasing from 2013 onwards</a:t>
            </a:r>
          </a:p>
          <a:p>
            <a:pPr marL="342900" indent="-342900">
              <a:buAutoNum type="arabicParenR"/>
            </a:pPr>
            <a:endParaRPr lang="en-IN" dirty="0">
              <a:solidFill>
                <a:srgbClr val="1C7DDB"/>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1AB2C72-0E87-5D24-ABD4-B9C118B05E25}"/>
              </a:ext>
            </a:extLst>
          </p:cNvPr>
          <p:cNvPicPr>
            <a:picLocks noChangeAspect="1"/>
          </p:cNvPicPr>
          <p:nvPr/>
        </p:nvPicPr>
        <p:blipFill>
          <a:blip r:embed="rId3"/>
          <a:stretch>
            <a:fillRect/>
          </a:stretch>
        </p:blipFill>
        <p:spPr>
          <a:xfrm>
            <a:off x="770011" y="1415972"/>
            <a:ext cx="6668460" cy="3803728"/>
          </a:xfrm>
          <a:prstGeom prst="rect">
            <a:avLst/>
          </a:prstGeom>
        </p:spPr>
      </p:pic>
      <p:sp>
        <p:nvSpPr>
          <p:cNvPr id="7" name="TextBox 6">
            <a:extLst>
              <a:ext uri="{FF2B5EF4-FFF2-40B4-BE49-F238E27FC236}">
                <a16:creationId xmlns:a16="http://schemas.microsoft.com/office/drawing/2014/main" id="{C986168A-6C0C-17C9-B9A5-0AB7B637861A}"/>
              </a:ext>
            </a:extLst>
          </p:cNvPr>
          <p:cNvSpPr txBox="1"/>
          <p:nvPr/>
        </p:nvSpPr>
        <p:spPr>
          <a:xfrm>
            <a:off x="7899400" y="1663700"/>
            <a:ext cx="3124200" cy="2308324"/>
          </a:xfrm>
          <a:prstGeom prst="rect">
            <a:avLst/>
          </a:prstGeom>
          <a:noFill/>
        </p:spPr>
        <p:txBody>
          <a:bodyPr wrap="square" rtlCol="0">
            <a:spAutoFit/>
          </a:bodyPr>
          <a:lstStyle/>
          <a:p>
            <a:r>
              <a:rPr lang="en-IN" sz="2400" dirty="0">
                <a:solidFill>
                  <a:srgbClr val="1C7DDB"/>
                </a:solidFill>
                <a:latin typeface="Abadi" panose="020B0604020104020204" pitchFamily="34" charset="0"/>
              </a:rPr>
              <a:t>To get the unique launch sites, we used distinct (</a:t>
            </a:r>
            <a:r>
              <a:rPr lang="en-IN" sz="2400" dirty="0" err="1">
                <a:solidFill>
                  <a:srgbClr val="1C7DDB"/>
                </a:solidFill>
                <a:latin typeface="Abadi" panose="020B0604020104020204" pitchFamily="34" charset="0"/>
              </a:rPr>
              <a:t>launch_site</a:t>
            </a:r>
            <a:r>
              <a:rPr lang="en-IN" sz="2400" dirty="0">
                <a:solidFill>
                  <a:srgbClr val="1C7DDB"/>
                </a:solidFill>
                <a:latin typeface="Abadi" panose="020B0604020104020204" pitchFamily="34" charset="0"/>
              </a:rPr>
              <a:t>) from the database. There are 4 unique launch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3DFD2FF-C2E0-653A-6702-4E0195638420}"/>
              </a:ext>
            </a:extLst>
          </p:cNvPr>
          <p:cNvPicPr>
            <a:picLocks noChangeAspect="1"/>
          </p:cNvPicPr>
          <p:nvPr/>
        </p:nvPicPr>
        <p:blipFill>
          <a:blip r:embed="rId3"/>
          <a:stretch>
            <a:fillRect/>
          </a:stretch>
        </p:blipFill>
        <p:spPr>
          <a:xfrm>
            <a:off x="333182" y="1514363"/>
            <a:ext cx="7487035" cy="4362674"/>
          </a:xfrm>
          <a:prstGeom prst="rect">
            <a:avLst/>
          </a:prstGeom>
        </p:spPr>
      </p:pic>
      <p:sp>
        <p:nvSpPr>
          <p:cNvPr id="7" name="TextBox 6">
            <a:extLst>
              <a:ext uri="{FF2B5EF4-FFF2-40B4-BE49-F238E27FC236}">
                <a16:creationId xmlns:a16="http://schemas.microsoft.com/office/drawing/2014/main" id="{D9667324-9280-5AA8-C36A-31AC8AC4AE39}"/>
              </a:ext>
            </a:extLst>
          </p:cNvPr>
          <p:cNvSpPr txBox="1"/>
          <p:nvPr/>
        </p:nvSpPr>
        <p:spPr>
          <a:xfrm>
            <a:off x="8161411" y="1565163"/>
            <a:ext cx="3124200" cy="3046988"/>
          </a:xfrm>
          <a:prstGeom prst="rect">
            <a:avLst/>
          </a:prstGeom>
          <a:noFill/>
        </p:spPr>
        <p:txBody>
          <a:bodyPr wrap="square" rtlCol="0">
            <a:spAutoFit/>
          </a:bodyPr>
          <a:lstStyle/>
          <a:p>
            <a:r>
              <a:rPr lang="en-IN" sz="2400" dirty="0">
                <a:solidFill>
                  <a:srgbClr val="1C7DDB"/>
                </a:solidFill>
                <a:latin typeface="Abadi" panose="020B0604020104020204" pitchFamily="34" charset="0"/>
              </a:rPr>
              <a:t>We used the condition </a:t>
            </a:r>
            <a:r>
              <a:rPr lang="en-IN" sz="2400" dirty="0" err="1">
                <a:solidFill>
                  <a:srgbClr val="1C7DDB"/>
                </a:solidFill>
                <a:latin typeface="Abadi" panose="020B0604020104020204" pitchFamily="34" charset="0"/>
              </a:rPr>
              <a:t>Launch_site</a:t>
            </a:r>
            <a:r>
              <a:rPr lang="en-IN" sz="2400" dirty="0">
                <a:solidFill>
                  <a:srgbClr val="1C7DDB"/>
                </a:solidFill>
                <a:latin typeface="Abadi" panose="020B0604020104020204" pitchFamily="34" charset="0"/>
              </a:rPr>
              <a:t> like ‘CCA%’ to identify launch sites whose name begins with CCA and limited to 5 records using LIMIT keyword</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5438E90-B675-9947-9304-299C93520407}"/>
              </a:ext>
            </a:extLst>
          </p:cNvPr>
          <p:cNvPicPr>
            <a:picLocks noChangeAspect="1"/>
          </p:cNvPicPr>
          <p:nvPr/>
        </p:nvPicPr>
        <p:blipFill>
          <a:blip r:embed="rId3"/>
          <a:stretch>
            <a:fillRect/>
          </a:stretch>
        </p:blipFill>
        <p:spPr>
          <a:xfrm>
            <a:off x="770011" y="1612806"/>
            <a:ext cx="8646042" cy="2997294"/>
          </a:xfrm>
          <a:prstGeom prst="rect">
            <a:avLst/>
          </a:prstGeom>
        </p:spPr>
      </p:pic>
      <p:sp>
        <p:nvSpPr>
          <p:cNvPr id="7" name="TextBox 6">
            <a:extLst>
              <a:ext uri="{FF2B5EF4-FFF2-40B4-BE49-F238E27FC236}">
                <a16:creationId xmlns:a16="http://schemas.microsoft.com/office/drawing/2014/main" id="{0EC2454D-5DCA-1751-8D15-70DFB60E7B30}"/>
              </a:ext>
            </a:extLst>
          </p:cNvPr>
          <p:cNvSpPr txBox="1"/>
          <p:nvPr/>
        </p:nvSpPr>
        <p:spPr>
          <a:xfrm>
            <a:off x="1295400" y="5143500"/>
            <a:ext cx="9359900" cy="830997"/>
          </a:xfrm>
          <a:prstGeom prst="rect">
            <a:avLst/>
          </a:prstGeom>
          <a:noFill/>
        </p:spPr>
        <p:txBody>
          <a:bodyPr wrap="square" rtlCol="0">
            <a:spAutoFit/>
          </a:bodyPr>
          <a:lstStyle/>
          <a:p>
            <a:r>
              <a:rPr lang="en-US" sz="2400" dirty="0">
                <a:solidFill>
                  <a:srgbClr val="1C7DDB"/>
                </a:solidFill>
                <a:latin typeface="Abadi" panose="020B0604020104020204" pitchFamily="34" charset="0"/>
              </a:rPr>
              <a:t>Used the Sum(</a:t>
            </a:r>
            <a:r>
              <a:rPr lang="en-US" sz="2400" dirty="0" err="1">
                <a:solidFill>
                  <a:srgbClr val="1C7DDB"/>
                </a:solidFill>
                <a:latin typeface="Abadi" panose="020B0604020104020204" pitchFamily="34" charset="0"/>
              </a:rPr>
              <a:t>Payload_mass__Kg</a:t>
            </a:r>
            <a:r>
              <a:rPr lang="en-US" sz="2400" dirty="0">
                <a:solidFill>
                  <a:srgbClr val="1C7DDB"/>
                </a:solidFill>
                <a:latin typeface="Abadi" panose="020B0604020104020204" pitchFamily="34" charset="0"/>
              </a:rPr>
              <a:t>_) with the condition that customer is NASA (CRS) to calculate total payload</a:t>
            </a:r>
            <a:endParaRPr lang="en-IN" sz="2400" dirty="0">
              <a:solidFill>
                <a:srgbClr val="1C7DDB"/>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F21C727-734F-BDBD-1F05-A7914DE409E7}"/>
              </a:ext>
            </a:extLst>
          </p:cNvPr>
          <p:cNvPicPr>
            <a:picLocks noChangeAspect="1"/>
          </p:cNvPicPr>
          <p:nvPr/>
        </p:nvPicPr>
        <p:blipFill>
          <a:blip r:embed="rId3"/>
          <a:stretch>
            <a:fillRect/>
          </a:stretch>
        </p:blipFill>
        <p:spPr>
          <a:xfrm>
            <a:off x="971409" y="1349335"/>
            <a:ext cx="9988693" cy="2828965"/>
          </a:xfrm>
          <a:prstGeom prst="rect">
            <a:avLst/>
          </a:prstGeom>
        </p:spPr>
      </p:pic>
      <p:sp>
        <p:nvSpPr>
          <p:cNvPr id="7" name="TextBox 6">
            <a:extLst>
              <a:ext uri="{FF2B5EF4-FFF2-40B4-BE49-F238E27FC236}">
                <a16:creationId xmlns:a16="http://schemas.microsoft.com/office/drawing/2014/main" id="{2EEF28E1-29DB-102D-203C-B59F7997423B}"/>
              </a:ext>
            </a:extLst>
          </p:cNvPr>
          <p:cNvSpPr txBox="1"/>
          <p:nvPr/>
        </p:nvSpPr>
        <p:spPr>
          <a:xfrm>
            <a:off x="1295400" y="5143500"/>
            <a:ext cx="9359900" cy="830997"/>
          </a:xfrm>
          <a:prstGeom prst="rect">
            <a:avLst/>
          </a:prstGeom>
          <a:noFill/>
        </p:spPr>
        <p:txBody>
          <a:bodyPr wrap="square" rtlCol="0">
            <a:spAutoFit/>
          </a:bodyPr>
          <a:lstStyle/>
          <a:p>
            <a:r>
              <a:rPr lang="en-US" sz="2400" dirty="0">
                <a:solidFill>
                  <a:srgbClr val="1C7DDB"/>
                </a:solidFill>
                <a:latin typeface="Abadi" panose="020B0604020104020204" pitchFamily="34" charset="0"/>
              </a:rPr>
              <a:t>Used the Avg(</a:t>
            </a:r>
            <a:r>
              <a:rPr lang="en-US" sz="2400" dirty="0" err="1">
                <a:solidFill>
                  <a:srgbClr val="1C7DDB"/>
                </a:solidFill>
                <a:latin typeface="Abadi" panose="020B0604020104020204" pitchFamily="34" charset="0"/>
              </a:rPr>
              <a:t>Payload_mass__Kg</a:t>
            </a:r>
            <a:r>
              <a:rPr lang="en-US" sz="2400" dirty="0">
                <a:solidFill>
                  <a:srgbClr val="1C7DDB"/>
                </a:solidFill>
                <a:latin typeface="Abadi" panose="020B0604020104020204" pitchFamily="34" charset="0"/>
              </a:rPr>
              <a:t>_) with the condition that </a:t>
            </a:r>
            <a:r>
              <a:rPr lang="en-US" sz="2400" dirty="0" err="1">
                <a:solidFill>
                  <a:srgbClr val="1C7DDB"/>
                </a:solidFill>
                <a:latin typeface="Abadi" panose="020B0604020104020204" pitchFamily="34" charset="0"/>
              </a:rPr>
              <a:t>Booster_Version</a:t>
            </a:r>
            <a:r>
              <a:rPr lang="en-US" sz="2400" dirty="0">
                <a:solidFill>
                  <a:srgbClr val="1C7DDB"/>
                </a:solidFill>
                <a:latin typeface="Abadi" panose="020B0604020104020204" pitchFamily="34" charset="0"/>
              </a:rPr>
              <a:t> is F9 v1.1 to calculate average payload</a:t>
            </a:r>
            <a:endParaRPr lang="en-IN" sz="2400" dirty="0">
              <a:solidFill>
                <a:srgbClr val="1C7DDB"/>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2A71474-E10F-3F23-494D-30B6DE33EC9F}"/>
              </a:ext>
            </a:extLst>
          </p:cNvPr>
          <p:cNvPicPr>
            <a:picLocks noChangeAspect="1"/>
          </p:cNvPicPr>
          <p:nvPr/>
        </p:nvPicPr>
        <p:blipFill>
          <a:blip r:embed="rId3"/>
          <a:stretch>
            <a:fillRect/>
          </a:stretch>
        </p:blipFill>
        <p:spPr>
          <a:xfrm>
            <a:off x="295072" y="1171548"/>
            <a:ext cx="11579428" cy="2802369"/>
          </a:xfrm>
          <a:prstGeom prst="rect">
            <a:avLst/>
          </a:prstGeom>
        </p:spPr>
      </p:pic>
      <p:sp>
        <p:nvSpPr>
          <p:cNvPr id="9" name="Rectangle 1">
            <a:extLst>
              <a:ext uri="{FF2B5EF4-FFF2-40B4-BE49-F238E27FC236}">
                <a16:creationId xmlns:a16="http://schemas.microsoft.com/office/drawing/2014/main" id="{4F1D94BC-D89F-4119-4387-42CFB5CB5A22}"/>
              </a:ext>
            </a:extLst>
          </p:cNvPr>
          <p:cNvSpPr>
            <a:spLocks noChangeArrowheads="1"/>
          </p:cNvSpPr>
          <p:nvPr/>
        </p:nvSpPr>
        <p:spPr bwMode="auto">
          <a:xfrm>
            <a:off x="317500" y="3973917"/>
            <a:ext cx="113665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We can ge</a:t>
            </a:r>
            <a:r>
              <a:rPr lang="en-US" altLang="en-US" sz="2000" dirty="0">
                <a:latin typeface="Abadi" panose="020B0604020104020204" pitchFamily="34" charset="0"/>
              </a:rPr>
              <a:t>t the required result by either query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C7DDB"/>
                </a:solidFill>
                <a:effectLst/>
                <a:latin typeface="Abadi" panose="020B0604020104020204" pitchFamily="34" charset="0"/>
              </a:rPr>
              <a:t>%</a:t>
            </a:r>
            <a:r>
              <a:rPr kumimoji="0" lang="en-US" altLang="en-US" sz="2000" b="0" i="0" u="none" strike="noStrike" cap="none" normalizeH="0" baseline="0" dirty="0" err="1">
                <a:ln>
                  <a:noFill/>
                </a:ln>
                <a:solidFill>
                  <a:srgbClr val="1C7DDB"/>
                </a:solidFill>
                <a:effectLst/>
                <a:latin typeface="Abadi" panose="020B0604020104020204" pitchFamily="34" charset="0"/>
              </a:rPr>
              <a:t>sql</a:t>
            </a:r>
            <a:r>
              <a:rPr kumimoji="0" lang="en-US" altLang="en-US" sz="2000" b="0" i="0" u="none" strike="noStrike" cap="none" normalizeH="0" baseline="0" dirty="0">
                <a:ln>
                  <a:noFill/>
                </a:ln>
                <a:solidFill>
                  <a:srgbClr val="1C7DDB"/>
                </a:solidFill>
                <a:effectLst/>
                <a:latin typeface="Abadi" panose="020B0604020104020204" pitchFamily="34" charset="0"/>
              </a:rPr>
              <a:t> select Date as </a:t>
            </a:r>
            <a:r>
              <a:rPr kumimoji="0" lang="en-US" altLang="en-US" sz="2000" b="0" i="0" u="none" strike="noStrike" cap="none" normalizeH="0" baseline="0" dirty="0" err="1">
                <a:ln>
                  <a:noFill/>
                </a:ln>
                <a:solidFill>
                  <a:srgbClr val="1C7DDB"/>
                </a:solidFill>
                <a:effectLst/>
                <a:latin typeface="Abadi" panose="020B0604020104020204" pitchFamily="34" charset="0"/>
              </a:rPr>
              <a:t>First_Successful_Landing</a:t>
            </a:r>
            <a:r>
              <a:rPr kumimoji="0" lang="en-US" altLang="en-US" sz="2000" b="0" i="0" u="none" strike="noStrike" cap="none" normalizeH="0" baseline="0" dirty="0">
                <a:ln>
                  <a:noFill/>
                </a:ln>
                <a:solidFill>
                  <a:srgbClr val="1C7DDB"/>
                </a:solidFill>
                <a:effectLst/>
                <a:latin typeface="Abadi" panose="020B0604020104020204" pitchFamily="34" charset="0"/>
              </a:rPr>
              <a:t>, </a:t>
            </a:r>
            <a:r>
              <a:rPr kumimoji="0" lang="en-US" altLang="en-US" sz="2000" b="0" i="0" u="none" strike="noStrike" cap="none" normalizeH="0" baseline="0" dirty="0" err="1">
                <a:ln>
                  <a:noFill/>
                </a:ln>
                <a:solidFill>
                  <a:srgbClr val="1C7DDB"/>
                </a:solidFill>
                <a:effectLst/>
                <a:latin typeface="Abadi" panose="020B0604020104020204" pitchFamily="34" charset="0"/>
              </a:rPr>
              <a:t>Landing_Outcome</a:t>
            </a:r>
            <a:r>
              <a:rPr kumimoji="0" lang="en-US" altLang="en-US" sz="2000" b="0" i="0" u="none" strike="noStrike" cap="none" normalizeH="0" baseline="0" dirty="0">
                <a:ln>
                  <a:noFill/>
                </a:ln>
                <a:solidFill>
                  <a:srgbClr val="1C7DDB"/>
                </a:solidFill>
                <a:effectLst/>
                <a:latin typeface="Abadi" panose="020B0604020104020204" pitchFamily="34" charset="0"/>
              </a:rPr>
              <a:t> from SPACEXTBL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C7DDB"/>
                </a:solidFill>
                <a:effectLst/>
                <a:latin typeface="Abadi" panose="020B0604020104020204" pitchFamily="34" charset="0"/>
              </a:rPr>
              <a:t>where </a:t>
            </a:r>
            <a:r>
              <a:rPr kumimoji="0" lang="en-US" altLang="en-US" sz="2000" b="0" i="0" u="none" strike="noStrike" cap="none" normalizeH="0" baseline="0" dirty="0" err="1">
                <a:ln>
                  <a:noFill/>
                </a:ln>
                <a:solidFill>
                  <a:srgbClr val="1C7DDB"/>
                </a:solidFill>
                <a:effectLst/>
                <a:latin typeface="Abadi" panose="020B0604020104020204" pitchFamily="34" charset="0"/>
              </a:rPr>
              <a:t>Landing_Outcome</a:t>
            </a:r>
            <a:r>
              <a:rPr kumimoji="0" lang="en-US" altLang="en-US" sz="2000" b="0" i="0" u="none" strike="noStrike" cap="none" normalizeH="0" baseline="0" dirty="0">
                <a:ln>
                  <a:noFill/>
                </a:ln>
                <a:solidFill>
                  <a:srgbClr val="1C7DDB"/>
                </a:solidFill>
                <a:effectLst/>
                <a:latin typeface="Abadi" panose="020B0604020104020204" pitchFamily="34" charset="0"/>
              </a:rPr>
              <a:t> = 'Success (ground pad)' order by Date desc LIMIT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Abadi" panose="020B0604020104020204" pitchFamily="34" charset="0"/>
              </a:rPr>
              <a:t>or</a:t>
            </a:r>
          </a:p>
          <a:p>
            <a:pPr eaLnBrk="0" fontAlgn="base" hangingPunct="0">
              <a:spcBef>
                <a:spcPct val="0"/>
              </a:spcBef>
              <a:spcAft>
                <a:spcPct val="0"/>
              </a:spcAft>
            </a:pPr>
            <a:r>
              <a:rPr kumimoji="0" lang="en-US" altLang="en-US" sz="2000" b="0" i="0" u="none" strike="noStrike" cap="none" normalizeH="0" baseline="0" dirty="0">
                <a:ln>
                  <a:noFill/>
                </a:ln>
                <a:solidFill>
                  <a:srgbClr val="1C7DDB"/>
                </a:solidFill>
                <a:effectLst/>
                <a:latin typeface="Abadi" panose="020B0604020104020204" pitchFamily="34" charset="0"/>
              </a:rPr>
              <a:t> </a:t>
            </a:r>
            <a:r>
              <a:rPr kumimoji="0" lang="en-US" altLang="en-US" sz="2000" b="0" i="0" u="none" strike="noStrike" cap="none" normalizeH="0" baseline="0" dirty="0">
                <a:ln>
                  <a:noFill/>
                </a:ln>
                <a:solidFill>
                  <a:srgbClr val="1C7DDB"/>
                </a:solidFill>
                <a:effectLst/>
                <a:latin typeface="Arial Unicode MS"/>
              </a:rPr>
              <a:t>%</a:t>
            </a:r>
            <a:r>
              <a:rPr kumimoji="0" lang="en-US" altLang="en-US" sz="2000" b="0" i="0" u="none" strike="noStrike" cap="none" normalizeH="0" baseline="0" dirty="0" err="1">
                <a:ln>
                  <a:noFill/>
                </a:ln>
                <a:solidFill>
                  <a:srgbClr val="1C7DDB"/>
                </a:solidFill>
                <a:effectLst/>
                <a:latin typeface="Arial Unicode MS"/>
              </a:rPr>
              <a:t>sql</a:t>
            </a:r>
            <a:r>
              <a:rPr kumimoji="0" lang="en-US" altLang="en-US" sz="2000" b="0" i="0" u="none" strike="noStrike" cap="none" normalizeH="0" baseline="0" dirty="0">
                <a:ln>
                  <a:noFill/>
                </a:ln>
                <a:solidFill>
                  <a:srgbClr val="1C7DDB"/>
                </a:solidFill>
                <a:effectLst/>
                <a:latin typeface="Arial Unicode MS"/>
              </a:rPr>
              <a:t> select min(date) as </a:t>
            </a:r>
            <a:r>
              <a:rPr kumimoji="0" lang="en-US" altLang="en-US" sz="2000" b="0" i="0" u="none" strike="noStrike" cap="none" normalizeH="0" baseline="0" dirty="0" err="1">
                <a:ln>
                  <a:noFill/>
                </a:ln>
                <a:solidFill>
                  <a:srgbClr val="1C7DDB"/>
                </a:solidFill>
                <a:effectLst/>
                <a:latin typeface="Arial Unicode MS"/>
              </a:rPr>
              <a:t>First_Successful_landing</a:t>
            </a:r>
            <a:r>
              <a:rPr kumimoji="0" lang="en-US" altLang="en-US" sz="2000" b="0" i="0" u="none" strike="noStrike" cap="none" normalizeH="0" baseline="0" dirty="0">
                <a:ln>
                  <a:noFill/>
                </a:ln>
                <a:solidFill>
                  <a:srgbClr val="1C7DDB"/>
                </a:solidFill>
                <a:effectLst/>
                <a:latin typeface="Arial Unicode MS"/>
              </a:rPr>
              <a:t> from SPACEXTBL </a:t>
            </a:r>
          </a:p>
          <a:p>
            <a:pPr eaLnBrk="0" fontAlgn="base" hangingPunct="0">
              <a:spcBef>
                <a:spcPct val="0"/>
              </a:spcBef>
              <a:spcAft>
                <a:spcPct val="0"/>
              </a:spcAft>
            </a:pPr>
            <a:r>
              <a:rPr kumimoji="0" lang="en-US" altLang="en-US" sz="2000" b="0" i="0" u="none" strike="noStrike" cap="none" normalizeH="0" baseline="0" dirty="0">
                <a:ln>
                  <a:noFill/>
                </a:ln>
                <a:solidFill>
                  <a:srgbClr val="1C7DDB"/>
                </a:solidFill>
                <a:effectLst/>
                <a:latin typeface="Arial Unicode MS"/>
              </a:rPr>
              <a:t>where </a:t>
            </a:r>
            <a:r>
              <a:rPr kumimoji="0" lang="en-US" altLang="en-US" sz="2000" b="0" i="0" u="none" strike="noStrike" cap="none" normalizeH="0" baseline="0" dirty="0" err="1">
                <a:ln>
                  <a:noFill/>
                </a:ln>
                <a:solidFill>
                  <a:srgbClr val="1C7DDB"/>
                </a:solidFill>
                <a:effectLst/>
                <a:latin typeface="Arial Unicode MS"/>
              </a:rPr>
              <a:t>Landing_Outcome</a:t>
            </a:r>
            <a:r>
              <a:rPr kumimoji="0" lang="en-US" altLang="en-US" sz="2000" b="0" i="0" u="none" strike="noStrike" cap="none" normalizeH="0" baseline="0" dirty="0">
                <a:ln>
                  <a:noFill/>
                </a:ln>
                <a:solidFill>
                  <a:srgbClr val="1C7DDB"/>
                </a:solidFill>
                <a:effectLst/>
                <a:latin typeface="Arial Unicode MS"/>
              </a:rPr>
              <a:t> like 'Success (ground pad)'</a:t>
            </a:r>
            <a:r>
              <a:rPr kumimoji="0" lang="en-US" altLang="en-US" sz="1600" b="0" i="0" u="none" strike="noStrike" cap="none" normalizeH="0" baseline="0" dirty="0">
                <a:ln>
                  <a:noFill/>
                </a:ln>
                <a:solidFill>
                  <a:srgbClr val="1C7DDB"/>
                </a:solidFill>
                <a:effectLst/>
              </a:rPr>
              <a:t> </a:t>
            </a:r>
            <a:endParaRPr kumimoji="0" lang="en-US" altLang="en-US" sz="4400" b="0" i="0" u="none" strike="noStrike" cap="none" normalizeH="0" baseline="0" dirty="0">
              <a:ln>
                <a:noFill/>
              </a:ln>
              <a:solidFill>
                <a:srgbClr val="1C7DDB"/>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1C7DDB"/>
              </a:solidFill>
              <a:effectLst/>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Rectangle 1">
            <a:extLst>
              <a:ext uri="{FF2B5EF4-FFF2-40B4-BE49-F238E27FC236}">
                <a16:creationId xmlns:a16="http://schemas.microsoft.com/office/drawing/2014/main" id="{A3642DCA-BE27-DF77-8B0E-7917A0720E64}"/>
              </a:ext>
            </a:extLst>
          </p:cNvPr>
          <p:cNvSpPr>
            <a:spLocks noChangeArrowheads="1"/>
          </p:cNvSpPr>
          <p:nvPr/>
        </p:nvSpPr>
        <p:spPr bwMode="auto">
          <a:xfrm>
            <a:off x="406400" y="4745274"/>
            <a:ext cx="89434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1C7DDB"/>
                </a:solidFill>
                <a:effectLst/>
                <a:latin typeface="Abadi" panose="020B0604020104020204" pitchFamily="34" charset="0"/>
              </a:rPr>
              <a:t>%</a:t>
            </a:r>
            <a:r>
              <a:rPr kumimoji="0" lang="en-US" altLang="en-US" sz="1500" b="0" i="0" u="none" strike="noStrike" cap="none" normalizeH="0" baseline="0" dirty="0" err="1">
                <a:ln>
                  <a:noFill/>
                </a:ln>
                <a:solidFill>
                  <a:srgbClr val="1C7DDB"/>
                </a:solidFill>
                <a:effectLst/>
                <a:latin typeface="Abadi" panose="020B0604020104020204" pitchFamily="34" charset="0"/>
              </a:rPr>
              <a:t>sql</a:t>
            </a:r>
            <a:r>
              <a:rPr kumimoji="0" lang="en-US" altLang="en-US" sz="1500" b="0" i="0" u="none" strike="noStrike" cap="none" normalizeH="0" baseline="0" dirty="0">
                <a:ln>
                  <a:noFill/>
                </a:ln>
                <a:solidFill>
                  <a:srgbClr val="1C7DDB"/>
                </a:solidFill>
                <a:effectLst/>
                <a:latin typeface="Abadi" panose="020B0604020104020204" pitchFamily="34" charset="0"/>
              </a:rPr>
              <a:t> SELECT </a:t>
            </a:r>
            <a:r>
              <a:rPr kumimoji="0" lang="en-US" altLang="en-US" sz="1500" b="0" i="0" u="none" strike="noStrike" cap="none" normalizeH="0" baseline="0" dirty="0" err="1">
                <a:ln>
                  <a:noFill/>
                </a:ln>
                <a:solidFill>
                  <a:srgbClr val="1C7DDB"/>
                </a:solidFill>
                <a:effectLst/>
                <a:latin typeface="Abadi" panose="020B0604020104020204" pitchFamily="34" charset="0"/>
              </a:rPr>
              <a:t>Booster_Version</a:t>
            </a:r>
            <a:r>
              <a:rPr kumimoji="0" lang="en-US" altLang="en-US" sz="1500" b="0" i="0" u="none" strike="noStrike" cap="none" normalizeH="0" baseline="0" dirty="0">
                <a:ln>
                  <a:noFill/>
                </a:ln>
                <a:solidFill>
                  <a:srgbClr val="1C7DDB"/>
                </a:solidFill>
                <a:effectLst/>
                <a:latin typeface="Abadi" panose="020B0604020104020204" pitchFamily="34" charset="0"/>
              </a:rPr>
              <a:t>, PAYLOAD_MASS__KG_ from SPACEXTBL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1C7DDB"/>
                </a:solidFill>
                <a:effectLst/>
                <a:latin typeface="Abadi" panose="020B0604020104020204" pitchFamily="34" charset="0"/>
              </a:rPr>
              <a:t>where </a:t>
            </a:r>
            <a:r>
              <a:rPr kumimoji="0" lang="en-US" altLang="en-US" sz="1500" b="0" i="0" u="none" strike="noStrike" cap="none" normalizeH="0" baseline="0" dirty="0" err="1">
                <a:ln>
                  <a:noFill/>
                </a:ln>
                <a:solidFill>
                  <a:srgbClr val="1C7DDB"/>
                </a:solidFill>
                <a:effectLst/>
                <a:latin typeface="Abadi" panose="020B0604020104020204" pitchFamily="34" charset="0"/>
              </a:rPr>
              <a:t>Landing_Outcome</a:t>
            </a:r>
            <a:r>
              <a:rPr kumimoji="0" lang="en-US" altLang="en-US" sz="1500" b="0" i="0" u="none" strike="noStrike" cap="none" normalizeH="0" baseline="0" dirty="0">
                <a:ln>
                  <a:noFill/>
                </a:ln>
                <a:solidFill>
                  <a:srgbClr val="1C7DDB"/>
                </a:solidFill>
                <a:effectLst/>
                <a:latin typeface="Abadi" panose="020B0604020104020204" pitchFamily="34" charset="0"/>
              </a:rPr>
              <a:t> like 'Success (drone ship)' and PAYLOAD_MASS__KG_ between 4000 and 6000 </a:t>
            </a:r>
          </a:p>
        </p:txBody>
      </p:sp>
      <p:pic>
        <p:nvPicPr>
          <p:cNvPr id="6" name="Picture 5">
            <a:extLst>
              <a:ext uri="{FF2B5EF4-FFF2-40B4-BE49-F238E27FC236}">
                <a16:creationId xmlns:a16="http://schemas.microsoft.com/office/drawing/2014/main" id="{A5064FA7-9CE1-1B00-3A98-EF6C20D40FC0}"/>
              </a:ext>
            </a:extLst>
          </p:cNvPr>
          <p:cNvPicPr>
            <a:picLocks noChangeAspect="1"/>
          </p:cNvPicPr>
          <p:nvPr/>
        </p:nvPicPr>
        <p:blipFill>
          <a:blip r:embed="rId3"/>
          <a:stretch>
            <a:fillRect/>
          </a:stretch>
        </p:blipFill>
        <p:spPr>
          <a:xfrm>
            <a:off x="139700" y="1397524"/>
            <a:ext cx="11373722" cy="31490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28750"/>
            <a:ext cx="9362387" cy="44462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through API and </a:t>
            </a:r>
            <a:r>
              <a:rPr lang="en-US" sz="2400" dirty="0" err="1">
                <a:solidFill>
                  <a:schemeClr val="accent3">
                    <a:lumMod val="25000"/>
                  </a:schemeClr>
                </a:solidFill>
                <a:latin typeface="Abadi" panose="020B0604020104020204" pitchFamily="34" charset="0"/>
              </a:rPr>
              <a:t>webscraping</a:t>
            </a:r>
            <a:endParaRPr lang="en-US"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SQL and Data Visualizations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Visual Analytics with Folium and </a:t>
            </a:r>
            <a:r>
              <a:rPr lang="en-US" sz="2400" dirty="0" err="1">
                <a:solidFill>
                  <a:schemeClr val="accent3">
                    <a:lumMod val="25000"/>
                  </a:schemeClr>
                </a:solidFill>
                <a:latin typeface="Abadi" panose="020B0604020104020204" pitchFamily="34" charset="0"/>
              </a:rPr>
              <a:t>Plotly</a:t>
            </a:r>
            <a:r>
              <a:rPr lang="en-US" sz="2400" dirty="0">
                <a:solidFill>
                  <a:schemeClr val="accent3">
                    <a:lumMod val="25000"/>
                  </a:schemeClr>
                </a:solidFill>
                <a:latin typeface="Abadi" panose="020B0604020104020204" pitchFamily="34" charset="0"/>
              </a:rPr>
              <a:t> Dash</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9D5135D-2ACC-1787-5E1A-01A10F6737D3}"/>
              </a:ext>
            </a:extLst>
          </p:cNvPr>
          <p:cNvPicPr>
            <a:picLocks noChangeAspect="1"/>
          </p:cNvPicPr>
          <p:nvPr/>
        </p:nvPicPr>
        <p:blipFill>
          <a:blip r:embed="rId3"/>
          <a:stretch>
            <a:fillRect/>
          </a:stretch>
        </p:blipFill>
        <p:spPr>
          <a:xfrm>
            <a:off x="770011" y="1403874"/>
            <a:ext cx="9796389" cy="3311043"/>
          </a:xfrm>
          <a:prstGeom prst="rect">
            <a:avLst/>
          </a:prstGeom>
        </p:spPr>
      </p:pic>
      <p:sp>
        <p:nvSpPr>
          <p:cNvPr id="7" name="Rectangle 6">
            <a:extLst>
              <a:ext uri="{FF2B5EF4-FFF2-40B4-BE49-F238E27FC236}">
                <a16:creationId xmlns:a16="http://schemas.microsoft.com/office/drawing/2014/main" id="{2549610E-3C5A-9CE4-9C73-ABFDB8146239}"/>
              </a:ext>
            </a:extLst>
          </p:cNvPr>
          <p:cNvSpPr>
            <a:spLocks noChangeArrowheads="1"/>
          </p:cNvSpPr>
          <p:nvPr/>
        </p:nvSpPr>
        <p:spPr bwMode="auto">
          <a:xfrm>
            <a:off x="770011" y="5038628"/>
            <a:ext cx="92897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C7DDB"/>
                </a:solidFill>
                <a:effectLst/>
                <a:latin typeface="Abadi" panose="020B0604020104020204" pitchFamily="34" charset="0"/>
              </a:rPr>
              <a:t>Used count of </a:t>
            </a:r>
            <a:r>
              <a:rPr kumimoji="0" lang="en-US" altLang="en-US" sz="2400" b="0" i="0" u="none" strike="noStrike" cap="none" normalizeH="0" baseline="0" dirty="0" err="1">
                <a:ln>
                  <a:noFill/>
                </a:ln>
                <a:solidFill>
                  <a:srgbClr val="1C7DDB"/>
                </a:solidFill>
                <a:effectLst/>
                <a:latin typeface="Abadi" panose="020B0604020104020204" pitchFamily="34" charset="0"/>
              </a:rPr>
              <a:t>mission_outcome</a:t>
            </a:r>
            <a:r>
              <a:rPr kumimoji="0" lang="en-US" altLang="en-US" sz="2400" b="0" i="0" u="none" strike="noStrike" cap="none" normalizeH="0" baseline="0" dirty="0">
                <a:ln>
                  <a:noFill/>
                </a:ln>
                <a:solidFill>
                  <a:srgbClr val="1C7DDB"/>
                </a:solidFill>
                <a:effectLst/>
                <a:latin typeface="Abadi" panose="020B0604020104020204" pitchFamily="34" charset="0"/>
              </a:rPr>
              <a:t> to get the number of successful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C7DDB"/>
                </a:solidFill>
                <a:effectLst/>
                <a:latin typeface="Abadi" panose="020B0604020104020204" pitchFamily="34" charset="0"/>
              </a:rPr>
              <a:t>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E1FC4E8-7B2D-54E4-578B-11701E7564B4}"/>
              </a:ext>
            </a:extLst>
          </p:cNvPr>
          <p:cNvPicPr>
            <a:picLocks noChangeAspect="1"/>
          </p:cNvPicPr>
          <p:nvPr/>
        </p:nvPicPr>
        <p:blipFill>
          <a:blip r:embed="rId3"/>
          <a:stretch>
            <a:fillRect/>
          </a:stretch>
        </p:blipFill>
        <p:spPr>
          <a:xfrm>
            <a:off x="770011" y="1520727"/>
            <a:ext cx="10515600" cy="3816546"/>
          </a:xfrm>
          <a:prstGeom prst="rect">
            <a:avLst/>
          </a:prstGeom>
        </p:spPr>
      </p:pic>
      <p:sp>
        <p:nvSpPr>
          <p:cNvPr id="7" name="Rectangle 1">
            <a:extLst>
              <a:ext uri="{FF2B5EF4-FFF2-40B4-BE49-F238E27FC236}">
                <a16:creationId xmlns:a16="http://schemas.microsoft.com/office/drawing/2014/main" id="{6888E93A-D1B5-881A-37C4-2D37E27ACE56}"/>
              </a:ext>
            </a:extLst>
          </p:cNvPr>
          <p:cNvSpPr>
            <a:spLocks noChangeArrowheads="1"/>
          </p:cNvSpPr>
          <p:nvPr/>
        </p:nvSpPr>
        <p:spPr bwMode="auto">
          <a:xfrm>
            <a:off x="319147" y="5486964"/>
            <a:ext cx="1096646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C7DDB"/>
                </a:solidFill>
                <a:effectLst/>
                <a:latin typeface="Abadi" panose="020B0604020104020204" pitchFamily="34" charset="0"/>
              </a:rPr>
              <a:t>%</a:t>
            </a:r>
            <a:r>
              <a:rPr kumimoji="0" lang="en-US" altLang="en-US" sz="1600" b="0" i="0" u="none" strike="noStrike" cap="none" normalizeH="0" baseline="0" dirty="0" err="1">
                <a:ln>
                  <a:noFill/>
                </a:ln>
                <a:solidFill>
                  <a:srgbClr val="1C7DDB"/>
                </a:solidFill>
                <a:effectLst/>
                <a:latin typeface="Abadi" panose="020B0604020104020204" pitchFamily="34" charset="0"/>
              </a:rPr>
              <a:t>sql</a:t>
            </a:r>
            <a:r>
              <a:rPr kumimoji="0" lang="en-US" altLang="en-US" sz="1600" b="0" i="0" u="none" strike="noStrike" cap="none" normalizeH="0" baseline="0" dirty="0">
                <a:ln>
                  <a:noFill/>
                </a:ln>
                <a:solidFill>
                  <a:srgbClr val="1C7DDB"/>
                </a:solidFill>
                <a:effectLst/>
                <a:latin typeface="Abadi" panose="020B0604020104020204" pitchFamily="34" charset="0"/>
              </a:rPr>
              <a:t> SELECT </a:t>
            </a:r>
            <a:r>
              <a:rPr kumimoji="0" lang="en-US" altLang="en-US" sz="1600" b="0" i="0" u="none" strike="noStrike" cap="none" normalizeH="0" baseline="0" dirty="0" err="1">
                <a:ln>
                  <a:noFill/>
                </a:ln>
                <a:solidFill>
                  <a:srgbClr val="1C7DDB"/>
                </a:solidFill>
                <a:effectLst/>
                <a:latin typeface="Abadi" panose="020B0604020104020204" pitchFamily="34" charset="0"/>
              </a:rPr>
              <a:t>Booster_Version</a:t>
            </a:r>
            <a:r>
              <a:rPr kumimoji="0" lang="en-US" altLang="en-US" sz="1600" b="0" i="0" u="none" strike="noStrike" cap="none" normalizeH="0" baseline="0" dirty="0">
                <a:ln>
                  <a:noFill/>
                </a:ln>
                <a:solidFill>
                  <a:srgbClr val="1C7DDB"/>
                </a:solidFill>
                <a:effectLst/>
                <a:latin typeface="Abadi" panose="020B0604020104020204" pitchFamily="34" charset="0"/>
              </a:rPr>
              <a:t>, PAYLOAD_MASS__KG_ as </a:t>
            </a:r>
            <a:r>
              <a:rPr kumimoji="0" lang="en-US" altLang="en-US" sz="1600" b="0" i="0" u="none" strike="noStrike" cap="none" normalizeH="0" baseline="0" dirty="0" err="1">
                <a:ln>
                  <a:noFill/>
                </a:ln>
                <a:solidFill>
                  <a:srgbClr val="1C7DDB"/>
                </a:solidFill>
                <a:effectLst/>
                <a:latin typeface="Abadi" panose="020B0604020104020204" pitchFamily="34" charset="0"/>
              </a:rPr>
              <a:t>Payload_Mass</a:t>
            </a:r>
            <a:r>
              <a:rPr kumimoji="0" lang="en-US" altLang="en-US" sz="1600" b="0" i="0" u="none" strike="noStrike" cap="none" normalizeH="0" baseline="0" dirty="0">
                <a:ln>
                  <a:noFill/>
                </a:ln>
                <a:solidFill>
                  <a:srgbClr val="1C7DDB"/>
                </a:solidFill>
                <a:effectLst/>
                <a:latin typeface="Abadi" panose="020B0604020104020204" pitchFamily="34" charset="0"/>
              </a:rPr>
              <a:t> from SPACEXTBL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C7DDB"/>
                </a:solidFill>
                <a:effectLst/>
                <a:latin typeface="Abadi" panose="020B0604020104020204" pitchFamily="34" charset="0"/>
              </a:rPr>
              <a:t>where PAYLOAD_MASS__KG_ in (select max(PAYLOAD_MASS__KG_) from SPACEXTBL)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C7DDB"/>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C7DDB"/>
                </a:solidFill>
                <a:effectLst/>
                <a:latin typeface="Abadi" panose="020B0604020104020204" pitchFamily="34" charset="0"/>
              </a:rPr>
              <a:t>Used a subquery to get the maximum payload and used it to match with payload to get the boosters carrying max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9CBCC7D-E13F-7A73-09F3-98EC215684C4}"/>
              </a:ext>
            </a:extLst>
          </p:cNvPr>
          <p:cNvPicPr>
            <a:picLocks noChangeAspect="1"/>
          </p:cNvPicPr>
          <p:nvPr/>
        </p:nvPicPr>
        <p:blipFill>
          <a:blip r:embed="rId3"/>
          <a:stretch>
            <a:fillRect/>
          </a:stretch>
        </p:blipFill>
        <p:spPr>
          <a:xfrm>
            <a:off x="89527" y="1295875"/>
            <a:ext cx="7544188" cy="4521432"/>
          </a:xfrm>
          <a:prstGeom prst="rect">
            <a:avLst/>
          </a:prstGeom>
        </p:spPr>
      </p:pic>
      <p:sp>
        <p:nvSpPr>
          <p:cNvPr id="8" name="Rectangle 2">
            <a:extLst>
              <a:ext uri="{FF2B5EF4-FFF2-40B4-BE49-F238E27FC236}">
                <a16:creationId xmlns:a16="http://schemas.microsoft.com/office/drawing/2014/main" id="{CB6179D6-B247-1469-6028-5F9F0CA5C9B5}"/>
              </a:ext>
            </a:extLst>
          </p:cNvPr>
          <p:cNvSpPr>
            <a:spLocks noChangeArrowheads="1"/>
          </p:cNvSpPr>
          <p:nvPr/>
        </p:nvSpPr>
        <p:spPr bwMode="auto">
          <a:xfrm>
            <a:off x="7657940" y="1295875"/>
            <a:ext cx="4274750" cy="398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600" b="0" i="0" u="none" strike="noStrike" cap="none" normalizeH="0" baseline="0" dirty="0" err="1">
                <a:ln>
                  <a:noFill/>
                </a:ln>
                <a:solidFill>
                  <a:srgbClr val="1C7DDB"/>
                </a:solidFill>
                <a:effectLst/>
                <a:latin typeface="Abadi" panose="020B0604020104020204" pitchFamily="34" charset="0"/>
              </a:rPr>
              <a:t>substr</a:t>
            </a:r>
            <a:r>
              <a:rPr kumimoji="0" lang="en-US" altLang="en-US" sz="1600" b="0" i="0" u="none" strike="noStrike" cap="none" normalizeH="0" baseline="0" dirty="0">
                <a:ln>
                  <a:noFill/>
                </a:ln>
                <a:solidFill>
                  <a:srgbClr val="1C7DDB"/>
                </a:solidFill>
                <a:effectLst/>
                <a:latin typeface="Abadi" panose="020B0604020104020204" pitchFamily="34" charset="0"/>
              </a:rPr>
              <a:t>(Date, 4,2) as month, </a:t>
            </a:r>
            <a:r>
              <a:rPr kumimoji="0" lang="en-US" altLang="en-US" sz="1600" b="0" i="0" u="none" strike="noStrike" cap="none" normalizeH="0" baseline="0" dirty="0" err="1">
                <a:ln>
                  <a:noFill/>
                </a:ln>
                <a:solidFill>
                  <a:srgbClr val="1C7DDB"/>
                </a:solidFill>
                <a:effectLst/>
                <a:latin typeface="Abadi" panose="020B0604020104020204" pitchFamily="34" charset="0"/>
              </a:rPr>
              <a:t>Landing_outcome</a:t>
            </a:r>
            <a:r>
              <a:rPr kumimoji="0" lang="en-US" altLang="en-US" sz="1600" b="0" i="0" u="none" strike="noStrike" cap="none" normalizeH="0" baseline="0" dirty="0">
                <a:ln>
                  <a:noFill/>
                </a:ln>
                <a:solidFill>
                  <a:srgbClr val="1C7DDB"/>
                </a:solidFill>
                <a:effectLst/>
                <a:latin typeface="Abadi" panose="020B0604020104020204" pitchFamily="34" charset="0"/>
              </a:rPr>
              <a:t>, </a:t>
            </a:r>
            <a:r>
              <a:rPr kumimoji="0" lang="en-US" altLang="en-US" sz="1600" b="0" i="0" u="none" strike="noStrike" cap="none" normalizeH="0" baseline="0" dirty="0" err="1">
                <a:ln>
                  <a:noFill/>
                </a:ln>
                <a:solidFill>
                  <a:srgbClr val="1C7DDB"/>
                </a:solidFill>
                <a:effectLst/>
                <a:latin typeface="Abadi" panose="020B0604020104020204" pitchFamily="34" charset="0"/>
              </a:rPr>
              <a:t>Booster_Version</a:t>
            </a:r>
            <a:r>
              <a:rPr kumimoji="0" lang="en-US" altLang="en-US" sz="1600" b="0" i="0" u="none" strike="noStrike" cap="none" normalizeH="0" baseline="0" dirty="0">
                <a:ln>
                  <a:noFill/>
                </a:ln>
                <a:solidFill>
                  <a:srgbClr val="1C7DDB"/>
                </a:solidFill>
                <a:effectLst/>
                <a:latin typeface="Abadi" panose="020B0604020104020204" pitchFamily="34" charset="0"/>
              </a:rPr>
              <a:t>, </a:t>
            </a:r>
            <a:r>
              <a:rPr kumimoji="0" lang="en-US" altLang="en-US" sz="1600" b="0" i="0" u="none" strike="noStrike" cap="none" normalizeH="0" baseline="0" dirty="0" err="1">
                <a:ln>
                  <a:noFill/>
                </a:ln>
                <a:solidFill>
                  <a:srgbClr val="1C7DDB"/>
                </a:solidFill>
                <a:effectLst/>
                <a:latin typeface="Abadi" panose="020B0604020104020204" pitchFamily="34" charset="0"/>
              </a:rPr>
              <a:t>Launch_Site</a:t>
            </a:r>
            <a:r>
              <a:rPr kumimoji="0" lang="en-US" altLang="en-US" sz="1600" b="0" i="0" u="none" strike="noStrike" cap="none" normalizeH="0" baseline="0" dirty="0">
                <a:ln>
                  <a:noFill/>
                </a:ln>
                <a:solidFill>
                  <a:srgbClr val="1C7DDB"/>
                </a:solidFill>
                <a:effectLst/>
                <a:latin typeface="Abadi" panose="020B0604020104020204" pitchFamily="34" charset="0"/>
              </a:rPr>
              <a:t> from SPACEXTBL where </a:t>
            </a:r>
            <a:r>
              <a:rPr kumimoji="0" lang="en-US" altLang="en-US" sz="1600" b="0" i="0" u="none" strike="noStrike" cap="none" normalizeH="0" baseline="0" dirty="0" err="1">
                <a:ln>
                  <a:noFill/>
                </a:ln>
                <a:solidFill>
                  <a:srgbClr val="1C7DDB"/>
                </a:solidFill>
                <a:effectLst/>
                <a:latin typeface="Abadi" panose="020B0604020104020204" pitchFamily="34" charset="0"/>
              </a:rPr>
              <a:t>substr</a:t>
            </a:r>
            <a:r>
              <a:rPr kumimoji="0" lang="en-US" altLang="en-US" sz="1600" b="0" i="0" u="none" strike="noStrike" cap="none" normalizeH="0" baseline="0" dirty="0">
                <a:ln>
                  <a:noFill/>
                </a:ln>
                <a:solidFill>
                  <a:srgbClr val="1C7DDB"/>
                </a:solidFill>
                <a:effectLst/>
                <a:latin typeface="Abadi" panose="020B0604020104020204" pitchFamily="34" charset="0"/>
              </a:rPr>
              <a:t>(Date,7,4)='2015' and </a:t>
            </a:r>
            <a:r>
              <a:rPr kumimoji="0" lang="en-US" altLang="en-US" sz="1600" b="0" i="0" u="none" strike="noStrike" cap="none" normalizeH="0" baseline="0" dirty="0" err="1">
                <a:ln>
                  <a:noFill/>
                </a:ln>
                <a:solidFill>
                  <a:srgbClr val="1C7DDB"/>
                </a:solidFill>
                <a:effectLst/>
                <a:latin typeface="Abadi" panose="020B0604020104020204" pitchFamily="34" charset="0"/>
              </a:rPr>
              <a:t>Landing_Outcome</a:t>
            </a:r>
            <a:r>
              <a:rPr kumimoji="0" lang="en-US" altLang="en-US" sz="1600" b="0" i="0" u="none" strike="noStrike" cap="none" normalizeH="0" baseline="0" dirty="0">
                <a:ln>
                  <a:noFill/>
                </a:ln>
                <a:solidFill>
                  <a:srgbClr val="1C7DDB"/>
                </a:solidFill>
                <a:effectLst/>
                <a:latin typeface="Abadi" panose="020B0604020104020204" pitchFamily="34" charset="0"/>
              </a:rPr>
              <a:t> not like '%Success%' order by month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1600" dirty="0">
              <a:solidFill>
                <a:srgbClr val="1C7DDB"/>
              </a:solidFill>
              <a:latin typeface="Abadi" panose="020B06040201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600" b="0" i="0" u="none" strike="noStrike" cap="none" normalizeH="0" baseline="0" dirty="0">
                <a:ln>
                  <a:noFill/>
                </a:ln>
                <a:solidFill>
                  <a:srgbClr val="1C7DDB"/>
                </a:solidFill>
                <a:effectLst/>
                <a:latin typeface="Abadi" panose="020B0604020104020204" pitchFamily="34" charset="0"/>
              </a:rPr>
              <a:t>To get the failure landing outcomes, used CASE to get the name of the month with the extracted month number,</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1600" dirty="0">
              <a:solidFill>
                <a:srgbClr val="1C7DDB"/>
              </a:solidFill>
              <a:latin typeface="Abadi" panose="020B06040201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600" dirty="0">
                <a:solidFill>
                  <a:srgbClr val="1C7DDB"/>
                </a:solidFill>
                <a:latin typeface="Abadi" panose="020B0604020104020204" pitchFamily="34" charset="0"/>
              </a:rPr>
              <a:t>Used where for identifying year and landing outcome doesn’t contain the word success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600" b="0" i="0" u="none" strike="noStrike" cap="none" normalizeH="0" baseline="0" dirty="0">
              <a:ln>
                <a:noFill/>
              </a:ln>
              <a:solidFill>
                <a:srgbClr val="1C7DDB"/>
              </a:solidFill>
              <a:effectLst/>
              <a:latin typeface="Abadi" panose="020B06040201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600" dirty="0">
                <a:solidFill>
                  <a:srgbClr val="1C7DDB"/>
                </a:solidFill>
                <a:latin typeface="Abadi" panose="020B0604020104020204" pitchFamily="34" charset="0"/>
              </a:rPr>
              <a:t>Results ordered by month chronologically</a:t>
            </a:r>
            <a:endParaRPr kumimoji="0" lang="en-US" altLang="en-US" sz="1600" b="0" i="0" u="none" strike="noStrike" cap="none" normalizeH="0" baseline="0" dirty="0">
              <a:ln>
                <a:noFill/>
              </a:ln>
              <a:solidFill>
                <a:srgbClr val="1C7DDB"/>
              </a:solidFill>
              <a:effectLst/>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3632CF0-AA57-647E-DDB0-C9E101D0BDC7}"/>
              </a:ext>
            </a:extLst>
          </p:cNvPr>
          <p:cNvPicPr>
            <a:picLocks noChangeAspect="1"/>
          </p:cNvPicPr>
          <p:nvPr/>
        </p:nvPicPr>
        <p:blipFill>
          <a:blip r:embed="rId3"/>
          <a:stretch>
            <a:fillRect/>
          </a:stretch>
        </p:blipFill>
        <p:spPr>
          <a:xfrm>
            <a:off x="616486" y="1449344"/>
            <a:ext cx="5962989" cy="4836827"/>
          </a:xfrm>
          <a:prstGeom prst="rect">
            <a:avLst/>
          </a:prstGeom>
        </p:spPr>
      </p:pic>
      <p:sp>
        <p:nvSpPr>
          <p:cNvPr id="7" name="Rectangle 2">
            <a:extLst>
              <a:ext uri="{FF2B5EF4-FFF2-40B4-BE49-F238E27FC236}">
                <a16:creationId xmlns:a16="http://schemas.microsoft.com/office/drawing/2014/main" id="{E329C24A-AF9A-C4CF-E63B-5E27A6D8BD97}"/>
              </a:ext>
            </a:extLst>
          </p:cNvPr>
          <p:cNvSpPr>
            <a:spLocks noChangeArrowheads="1"/>
          </p:cNvSpPr>
          <p:nvPr/>
        </p:nvSpPr>
        <p:spPr bwMode="auto">
          <a:xfrm>
            <a:off x="6901195" y="1621700"/>
            <a:ext cx="4274750" cy="363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1C7DDB"/>
                </a:solidFill>
                <a:effectLst/>
                <a:latin typeface="Abadi" panose="020B0604020104020204" pitchFamily="34" charset="0"/>
              </a:rPr>
              <a:t>To get the landing outcomes by ranking, we used count to get the total landing outcomes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1C7DDB"/>
                </a:solidFill>
                <a:effectLst/>
                <a:latin typeface="Abadi" panose="020B0604020104020204" pitchFamily="34" charset="0"/>
              </a:rPr>
              <a:t>Then used group by which groups as per the landing outcome</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2400" dirty="0">
                <a:solidFill>
                  <a:srgbClr val="1C7DDB"/>
                </a:solidFill>
                <a:latin typeface="Abadi" panose="020B0604020104020204" pitchFamily="34" charset="0"/>
              </a:rPr>
              <a:t>Used order by the count of landing outcomes and sorted using desc</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5950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Sites of SpaceX </a:t>
            </a:r>
          </a:p>
        </p:txBody>
      </p:sp>
      <p:pic>
        <p:nvPicPr>
          <p:cNvPr id="6" name="Picture 5">
            <a:extLst>
              <a:ext uri="{FF2B5EF4-FFF2-40B4-BE49-F238E27FC236}">
                <a16:creationId xmlns:a16="http://schemas.microsoft.com/office/drawing/2014/main" id="{8795885C-0297-3AA6-0FFA-B16FB9841B46}"/>
              </a:ext>
            </a:extLst>
          </p:cNvPr>
          <p:cNvPicPr>
            <a:picLocks noChangeAspect="1"/>
          </p:cNvPicPr>
          <p:nvPr/>
        </p:nvPicPr>
        <p:blipFill>
          <a:blip r:embed="rId3"/>
          <a:stretch>
            <a:fillRect/>
          </a:stretch>
        </p:blipFill>
        <p:spPr>
          <a:xfrm>
            <a:off x="2058431" y="1316528"/>
            <a:ext cx="7917739" cy="4480216"/>
          </a:xfrm>
          <a:prstGeom prst="rect">
            <a:avLst/>
          </a:prstGeom>
        </p:spPr>
      </p:pic>
      <p:sp>
        <p:nvSpPr>
          <p:cNvPr id="7" name="TextBox 6">
            <a:extLst>
              <a:ext uri="{FF2B5EF4-FFF2-40B4-BE49-F238E27FC236}">
                <a16:creationId xmlns:a16="http://schemas.microsoft.com/office/drawing/2014/main" id="{AFDE3383-BE8C-D2D2-DFDD-DFF26A1E3447}"/>
              </a:ext>
            </a:extLst>
          </p:cNvPr>
          <p:cNvSpPr txBox="1"/>
          <p:nvPr/>
        </p:nvSpPr>
        <p:spPr>
          <a:xfrm>
            <a:off x="2204673" y="6057879"/>
            <a:ext cx="9070428" cy="369332"/>
          </a:xfrm>
          <a:prstGeom prst="rect">
            <a:avLst/>
          </a:prstGeom>
          <a:noFill/>
        </p:spPr>
        <p:txBody>
          <a:bodyPr wrap="square" rtlCol="0">
            <a:spAutoFit/>
          </a:bodyPr>
          <a:lstStyle/>
          <a:p>
            <a:r>
              <a:rPr lang="en-IN" dirty="0">
                <a:solidFill>
                  <a:srgbClr val="1C7DDB"/>
                </a:solidFill>
                <a:latin typeface="Abadi" panose="020B0604020104020204" pitchFamily="34" charset="0"/>
              </a:rPr>
              <a:t>The launch sites of SpaceX are on the west and east coasts of the United States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and Outcomes of Launches</a:t>
            </a:r>
          </a:p>
        </p:txBody>
      </p:sp>
      <p:pic>
        <p:nvPicPr>
          <p:cNvPr id="4" name="Picture 3">
            <a:extLst>
              <a:ext uri="{FF2B5EF4-FFF2-40B4-BE49-F238E27FC236}">
                <a16:creationId xmlns:a16="http://schemas.microsoft.com/office/drawing/2014/main" id="{00BC8967-DA90-AFEE-E094-C427B3B65548}"/>
              </a:ext>
            </a:extLst>
          </p:cNvPr>
          <p:cNvPicPr>
            <a:picLocks noChangeAspect="1"/>
          </p:cNvPicPr>
          <p:nvPr/>
        </p:nvPicPr>
        <p:blipFill>
          <a:blip r:embed="rId4"/>
          <a:stretch>
            <a:fillRect/>
          </a:stretch>
        </p:blipFill>
        <p:spPr>
          <a:xfrm>
            <a:off x="1175042" y="1087699"/>
            <a:ext cx="3018585" cy="3035355"/>
          </a:xfrm>
          <a:prstGeom prst="rect">
            <a:avLst/>
          </a:prstGeom>
          <a:ln>
            <a:solidFill>
              <a:srgbClr val="0B49CB"/>
            </a:solidFill>
          </a:ln>
        </p:spPr>
      </p:pic>
      <p:pic>
        <p:nvPicPr>
          <p:cNvPr id="7" name="Picture 6">
            <a:extLst>
              <a:ext uri="{FF2B5EF4-FFF2-40B4-BE49-F238E27FC236}">
                <a16:creationId xmlns:a16="http://schemas.microsoft.com/office/drawing/2014/main" id="{68440F82-D0FD-11D0-7CB5-6F3A656A3216}"/>
              </a:ext>
            </a:extLst>
          </p:cNvPr>
          <p:cNvPicPr>
            <a:picLocks noChangeAspect="1"/>
          </p:cNvPicPr>
          <p:nvPr/>
        </p:nvPicPr>
        <p:blipFill>
          <a:blip r:embed="rId5"/>
          <a:stretch>
            <a:fillRect/>
          </a:stretch>
        </p:blipFill>
        <p:spPr>
          <a:xfrm>
            <a:off x="0" y="3803153"/>
            <a:ext cx="5368670" cy="3054847"/>
          </a:xfrm>
          <a:prstGeom prst="rect">
            <a:avLst/>
          </a:prstGeom>
          <a:ln>
            <a:solidFill>
              <a:srgbClr val="0B49CB"/>
            </a:solidFill>
          </a:ln>
        </p:spPr>
      </p:pic>
      <p:pic>
        <p:nvPicPr>
          <p:cNvPr id="10" name="Picture 9">
            <a:extLst>
              <a:ext uri="{FF2B5EF4-FFF2-40B4-BE49-F238E27FC236}">
                <a16:creationId xmlns:a16="http://schemas.microsoft.com/office/drawing/2014/main" id="{828FFE1F-CD84-1C32-CC6B-F3CE443649A5}"/>
              </a:ext>
            </a:extLst>
          </p:cNvPr>
          <p:cNvPicPr>
            <a:picLocks noChangeAspect="1"/>
          </p:cNvPicPr>
          <p:nvPr/>
        </p:nvPicPr>
        <p:blipFill>
          <a:blip r:embed="rId6"/>
          <a:stretch>
            <a:fillRect/>
          </a:stretch>
        </p:blipFill>
        <p:spPr>
          <a:xfrm>
            <a:off x="8150938" y="2873290"/>
            <a:ext cx="3579138" cy="4004765"/>
          </a:xfrm>
          <a:prstGeom prst="rect">
            <a:avLst/>
          </a:prstGeom>
          <a:ln>
            <a:solidFill>
              <a:srgbClr val="0B49CB"/>
            </a:solidFill>
          </a:ln>
        </p:spPr>
      </p:pic>
      <p:pic>
        <p:nvPicPr>
          <p:cNvPr id="12" name="Picture 11">
            <a:extLst>
              <a:ext uri="{FF2B5EF4-FFF2-40B4-BE49-F238E27FC236}">
                <a16:creationId xmlns:a16="http://schemas.microsoft.com/office/drawing/2014/main" id="{9C3FE514-339D-1C64-9892-7D16448E04F3}"/>
              </a:ext>
            </a:extLst>
          </p:cNvPr>
          <p:cNvPicPr>
            <a:picLocks noChangeAspect="1"/>
          </p:cNvPicPr>
          <p:nvPr/>
        </p:nvPicPr>
        <p:blipFill rotWithShape="1">
          <a:blip r:embed="rId7"/>
          <a:srcRect b="33060"/>
          <a:stretch/>
        </p:blipFill>
        <p:spPr>
          <a:xfrm>
            <a:off x="8150938" y="1271933"/>
            <a:ext cx="3579138" cy="2305569"/>
          </a:xfrm>
          <a:prstGeom prst="rect">
            <a:avLst/>
          </a:prstGeom>
          <a:ln>
            <a:solidFill>
              <a:srgbClr val="121619"/>
            </a:solidFill>
          </a:ln>
        </p:spPr>
      </p:pic>
      <p:sp>
        <p:nvSpPr>
          <p:cNvPr id="13" name="TextBox 12">
            <a:extLst>
              <a:ext uri="{FF2B5EF4-FFF2-40B4-BE49-F238E27FC236}">
                <a16:creationId xmlns:a16="http://schemas.microsoft.com/office/drawing/2014/main" id="{93CA95C2-C370-634F-B2EB-D938C8202869}"/>
              </a:ext>
            </a:extLst>
          </p:cNvPr>
          <p:cNvSpPr txBox="1"/>
          <p:nvPr/>
        </p:nvSpPr>
        <p:spPr>
          <a:xfrm>
            <a:off x="8150938" y="1426496"/>
            <a:ext cx="1576554" cy="369332"/>
          </a:xfrm>
          <a:prstGeom prst="rect">
            <a:avLst/>
          </a:prstGeom>
          <a:noFill/>
        </p:spPr>
        <p:txBody>
          <a:bodyPr wrap="square" rtlCol="0">
            <a:spAutoFit/>
          </a:bodyPr>
          <a:lstStyle/>
          <a:p>
            <a:r>
              <a:rPr lang="en-IN" dirty="0"/>
              <a:t>CCFAS SLC 40</a:t>
            </a:r>
          </a:p>
        </p:txBody>
      </p:sp>
      <p:sp>
        <p:nvSpPr>
          <p:cNvPr id="14" name="TextBox 13">
            <a:extLst>
              <a:ext uri="{FF2B5EF4-FFF2-40B4-BE49-F238E27FC236}">
                <a16:creationId xmlns:a16="http://schemas.microsoft.com/office/drawing/2014/main" id="{EEE44035-9C6D-E817-5E5D-35A62BEC90A3}"/>
              </a:ext>
            </a:extLst>
          </p:cNvPr>
          <p:cNvSpPr txBox="1"/>
          <p:nvPr/>
        </p:nvSpPr>
        <p:spPr>
          <a:xfrm>
            <a:off x="8150938" y="3768047"/>
            <a:ext cx="1576554" cy="369332"/>
          </a:xfrm>
          <a:prstGeom prst="rect">
            <a:avLst/>
          </a:prstGeom>
          <a:noFill/>
        </p:spPr>
        <p:txBody>
          <a:bodyPr wrap="square" rtlCol="0">
            <a:spAutoFit/>
          </a:bodyPr>
          <a:lstStyle/>
          <a:p>
            <a:r>
              <a:rPr lang="en-IN" dirty="0"/>
              <a:t>CCFAS LC 40</a:t>
            </a:r>
          </a:p>
        </p:txBody>
      </p:sp>
      <p:sp>
        <p:nvSpPr>
          <p:cNvPr id="15" name="TextBox 14">
            <a:extLst>
              <a:ext uri="{FF2B5EF4-FFF2-40B4-BE49-F238E27FC236}">
                <a16:creationId xmlns:a16="http://schemas.microsoft.com/office/drawing/2014/main" id="{1B3DD647-6B24-17C6-903B-FC1B709EEFB9}"/>
              </a:ext>
            </a:extLst>
          </p:cNvPr>
          <p:cNvSpPr txBox="1"/>
          <p:nvPr/>
        </p:nvSpPr>
        <p:spPr>
          <a:xfrm>
            <a:off x="4041063" y="3804711"/>
            <a:ext cx="1576554" cy="369332"/>
          </a:xfrm>
          <a:prstGeom prst="rect">
            <a:avLst/>
          </a:prstGeom>
          <a:noFill/>
        </p:spPr>
        <p:txBody>
          <a:bodyPr wrap="square" rtlCol="0">
            <a:spAutoFit/>
          </a:bodyPr>
          <a:lstStyle/>
          <a:p>
            <a:r>
              <a:rPr lang="en-IN" dirty="0"/>
              <a:t>KSC LC 39A</a:t>
            </a:r>
          </a:p>
        </p:txBody>
      </p:sp>
      <p:sp>
        <p:nvSpPr>
          <p:cNvPr id="16" name="TextBox 15">
            <a:extLst>
              <a:ext uri="{FF2B5EF4-FFF2-40B4-BE49-F238E27FC236}">
                <a16:creationId xmlns:a16="http://schemas.microsoft.com/office/drawing/2014/main" id="{634985D8-682D-DD0D-2896-FECDC1D099BA}"/>
              </a:ext>
            </a:extLst>
          </p:cNvPr>
          <p:cNvSpPr txBox="1"/>
          <p:nvPr/>
        </p:nvSpPr>
        <p:spPr>
          <a:xfrm>
            <a:off x="3022104" y="1111072"/>
            <a:ext cx="1576554" cy="369332"/>
          </a:xfrm>
          <a:prstGeom prst="rect">
            <a:avLst/>
          </a:prstGeom>
          <a:noFill/>
        </p:spPr>
        <p:txBody>
          <a:bodyPr wrap="square" rtlCol="0">
            <a:spAutoFit/>
          </a:bodyPr>
          <a:lstStyle/>
          <a:p>
            <a:r>
              <a:rPr lang="en-IN" dirty="0"/>
              <a:t>VAFB SLC 4E</a:t>
            </a:r>
          </a:p>
        </p:txBody>
      </p:sp>
      <p:sp>
        <p:nvSpPr>
          <p:cNvPr id="17" name="TextBox 16">
            <a:extLst>
              <a:ext uri="{FF2B5EF4-FFF2-40B4-BE49-F238E27FC236}">
                <a16:creationId xmlns:a16="http://schemas.microsoft.com/office/drawing/2014/main" id="{3CAA887D-BFA6-C913-9D1C-2551672E326C}"/>
              </a:ext>
            </a:extLst>
          </p:cNvPr>
          <p:cNvSpPr txBox="1"/>
          <p:nvPr/>
        </p:nvSpPr>
        <p:spPr>
          <a:xfrm>
            <a:off x="4475353" y="1591505"/>
            <a:ext cx="3399717" cy="1754326"/>
          </a:xfrm>
          <a:prstGeom prst="rect">
            <a:avLst/>
          </a:prstGeom>
          <a:noFill/>
        </p:spPr>
        <p:txBody>
          <a:bodyPr wrap="square" rtlCol="0">
            <a:spAutoFit/>
          </a:bodyPr>
          <a:lstStyle/>
          <a:p>
            <a:r>
              <a:rPr lang="en-IN" dirty="0">
                <a:solidFill>
                  <a:srgbClr val="1C7DDB"/>
                </a:solidFill>
                <a:latin typeface="Abadi" panose="020B0604020104020204" pitchFamily="34" charset="0"/>
              </a:rPr>
              <a:t>The four screenshots provide the locations of launch sites along with the outcomes of launches as markers. Red marker means a failure and green marker means success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 and connectivity</a:t>
            </a:r>
          </a:p>
        </p:txBody>
      </p:sp>
      <p:pic>
        <p:nvPicPr>
          <p:cNvPr id="4" name="Picture 3">
            <a:extLst>
              <a:ext uri="{FF2B5EF4-FFF2-40B4-BE49-F238E27FC236}">
                <a16:creationId xmlns:a16="http://schemas.microsoft.com/office/drawing/2014/main" id="{3383A1E9-F732-25AB-8EFE-CD095DA8DD92}"/>
              </a:ext>
            </a:extLst>
          </p:cNvPr>
          <p:cNvPicPr>
            <a:picLocks noChangeAspect="1"/>
          </p:cNvPicPr>
          <p:nvPr/>
        </p:nvPicPr>
        <p:blipFill>
          <a:blip r:embed="rId3"/>
          <a:stretch>
            <a:fillRect/>
          </a:stretch>
        </p:blipFill>
        <p:spPr>
          <a:xfrm>
            <a:off x="47022" y="1334978"/>
            <a:ext cx="7678081" cy="3467793"/>
          </a:xfrm>
          <a:prstGeom prst="rect">
            <a:avLst/>
          </a:prstGeom>
        </p:spPr>
      </p:pic>
      <p:pic>
        <p:nvPicPr>
          <p:cNvPr id="7" name="Picture 6">
            <a:extLst>
              <a:ext uri="{FF2B5EF4-FFF2-40B4-BE49-F238E27FC236}">
                <a16:creationId xmlns:a16="http://schemas.microsoft.com/office/drawing/2014/main" id="{21C2597A-4CFD-3DDD-A5D1-15F34289B4C3}"/>
              </a:ext>
            </a:extLst>
          </p:cNvPr>
          <p:cNvPicPr>
            <a:picLocks noChangeAspect="1"/>
          </p:cNvPicPr>
          <p:nvPr/>
        </p:nvPicPr>
        <p:blipFill>
          <a:blip r:embed="rId4"/>
          <a:stretch>
            <a:fillRect/>
          </a:stretch>
        </p:blipFill>
        <p:spPr>
          <a:xfrm>
            <a:off x="6252379" y="1334977"/>
            <a:ext cx="5783279" cy="3467793"/>
          </a:xfrm>
          <a:prstGeom prst="rect">
            <a:avLst/>
          </a:prstGeom>
        </p:spPr>
      </p:pic>
      <p:sp>
        <p:nvSpPr>
          <p:cNvPr id="9" name="TextBox 8">
            <a:extLst>
              <a:ext uri="{FF2B5EF4-FFF2-40B4-BE49-F238E27FC236}">
                <a16:creationId xmlns:a16="http://schemas.microsoft.com/office/drawing/2014/main" id="{FD780BBB-D9F4-C3D6-0B28-882199FFA9DB}"/>
              </a:ext>
            </a:extLst>
          </p:cNvPr>
          <p:cNvSpPr txBox="1"/>
          <p:nvPr/>
        </p:nvSpPr>
        <p:spPr>
          <a:xfrm>
            <a:off x="734028" y="4933795"/>
            <a:ext cx="10942965" cy="1200329"/>
          </a:xfrm>
          <a:prstGeom prst="rect">
            <a:avLst/>
          </a:prstGeom>
          <a:noFill/>
        </p:spPr>
        <p:txBody>
          <a:bodyPr wrap="square" rtlCol="0">
            <a:spAutoFit/>
          </a:bodyPr>
          <a:lstStyle/>
          <a:p>
            <a:r>
              <a:rPr lang="en-IN" dirty="0">
                <a:solidFill>
                  <a:srgbClr val="1C7DDB"/>
                </a:solidFill>
                <a:latin typeface="Abadi" panose="020B0604020104020204" pitchFamily="34" charset="0"/>
              </a:rPr>
              <a:t>We have mapped the distance from the launch site to coast line, Nasa Parkway east highway, Launch and Training Facility airport and Orlando city. Distances and lines are drawn on the map.</a:t>
            </a:r>
          </a:p>
          <a:p>
            <a:endParaRPr lang="en-IN" dirty="0">
              <a:solidFill>
                <a:srgbClr val="1C7DDB"/>
              </a:solidFill>
              <a:latin typeface="Abadi" panose="020B0604020104020204" pitchFamily="34" charset="0"/>
            </a:endParaRPr>
          </a:p>
          <a:p>
            <a:r>
              <a:rPr lang="en-IN" dirty="0">
                <a:solidFill>
                  <a:srgbClr val="1C7DDB"/>
                </a:solidFill>
                <a:latin typeface="Abadi" panose="020B0604020104020204" pitchFamily="34" charset="0"/>
              </a:rPr>
              <a:t>Launch site is close to the coast, airport and highway but far from the city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Pie chart for all sites</a:t>
            </a:r>
          </a:p>
        </p:txBody>
      </p:sp>
      <p:pic>
        <p:nvPicPr>
          <p:cNvPr id="4" name="Picture 3">
            <a:extLst>
              <a:ext uri="{FF2B5EF4-FFF2-40B4-BE49-F238E27FC236}">
                <a16:creationId xmlns:a16="http://schemas.microsoft.com/office/drawing/2014/main" id="{215A86EF-EF48-FB48-925D-0D03FB202E43}"/>
              </a:ext>
            </a:extLst>
          </p:cNvPr>
          <p:cNvPicPr>
            <a:picLocks noChangeAspect="1"/>
          </p:cNvPicPr>
          <p:nvPr/>
        </p:nvPicPr>
        <p:blipFill>
          <a:blip r:embed="rId3"/>
          <a:stretch>
            <a:fillRect/>
          </a:stretch>
        </p:blipFill>
        <p:spPr>
          <a:xfrm>
            <a:off x="1400467" y="1504959"/>
            <a:ext cx="9254687" cy="4103354"/>
          </a:xfrm>
          <a:prstGeom prst="rect">
            <a:avLst/>
          </a:prstGeom>
        </p:spPr>
      </p:pic>
      <p:sp>
        <p:nvSpPr>
          <p:cNvPr id="6" name="TextBox 5">
            <a:extLst>
              <a:ext uri="{FF2B5EF4-FFF2-40B4-BE49-F238E27FC236}">
                <a16:creationId xmlns:a16="http://schemas.microsoft.com/office/drawing/2014/main" id="{6641AB92-FE5A-90B9-E4DE-3C9E6E056FFD}"/>
              </a:ext>
            </a:extLst>
          </p:cNvPr>
          <p:cNvSpPr txBox="1"/>
          <p:nvPr/>
        </p:nvSpPr>
        <p:spPr>
          <a:xfrm>
            <a:off x="2396359" y="5759669"/>
            <a:ext cx="7641020" cy="707886"/>
          </a:xfrm>
          <a:prstGeom prst="rect">
            <a:avLst/>
          </a:prstGeom>
          <a:noFill/>
        </p:spPr>
        <p:txBody>
          <a:bodyPr wrap="square" rtlCol="0">
            <a:spAutoFit/>
          </a:bodyPr>
          <a:lstStyle/>
          <a:p>
            <a:r>
              <a:rPr lang="en-IN" sz="2000" dirty="0">
                <a:solidFill>
                  <a:srgbClr val="1C7DDB"/>
                </a:solidFill>
                <a:latin typeface="Abadi" panose="020B0604020104020204" pitchFamily="34" charset="0"/>
              </a:rPr>
              <a:t>KSC-LC-39A had contributed to the most successful launches followed by CCAFS LC 40</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620"/>
            <a:ext cx="9202573" cy="44939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Falcon 9, rocket designed by SpaceX claims to reduce the cost of rocket launch as it can use the first phase. Depending on various factors like Launch Site, Payload, customer, orbit, SpaceX decides whether to reuse the first stage or not.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wants to compete with SpaceX on developing a similar rocket. Goal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Factors determining the successful landing of the rocket – like Launch Site, Orbit </a:t>
            </a:r>
            <a:r>
              <a:rPr lang="en-US" sz="1800" dirty="0" err="1">
                <a:solidFill>
                  <a:schemeClr val="accent3">
                    <a:lumMod val="25000"/>
                  </a:schemeClr>
                </a:solidFill>
                <a:latin typeface="Abadi" panose="020B0604020104020204" pitchFamily="34" charset="0"/>
              </a:rPr>
              <a:t>etc</a:t>
            </a:r>
            <a:endParaRPr lang="en-US" sz="1800" dirty="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Relation between these factors, if any</a:t>
            </a:r>
          </a:p>
          <a:p>
            <a:pPr lvl="1">
              <a:spcBef>
                <a:spcPts val="1400"/>
              </a:spcBef>
            </a:pPr>
            <a:r>
              <a:rPr lang="en-US" sz="1800" dirty="0">
                <a:solidFill>
                  <a:schemeClr val="accent3">
                    <a:lumMod val="25000"/>
                  </a:schemeClr>
                </a:solidFill>
                <a:latin typeface="Abadi" panose="020B0604020104020204" pitchFamily="34" charset="0"/>
              </a:rPr>
              <a:t>Determine the price of each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Picture 3">
            <a:extLst>
              <a:ext uri="{FF2B5EF4-FFF2-40B4-BE49-F238E27FC236}">
                <a16:creationId xmlns:a16="http://schemas.microsoft.com/office/drawing/2014/main" id="{0E6DAAD7-F1E6-4DC7-218A-547191BAAA98}"/>
              </a:ext>
            </a:extLst>
          </p:cNvPr>
          <p:cNvPicPr>
            <a:picLocks noChangeAspect="1"/>
          </p:cNvPicPr>
          <p:nvPr/>
        </p:nvPicPr>
        <p:blipFill>
          <a:blip r:embed="rId3"/>
          <a:stretch>
            <a:fillRect/>
          </a:stretch>
        </p:blipFill>
        <p:spPr>
          <a:xfrm>
            <a:off x="1703989" y="1303138"/>
            <a:ext cx="8784021" cy="3127223"/>
          </a:xfrm>
          <a:prstGeom prst="rect">
            <a:avLst/>
          </a:prstGeom>
        </p:spPr>
      </p:pic>
      <p:sp>
        <p:nvSpPr>
          <p:cNvPr id="6" name="TextBox 5">
            <a:extLst>
              <a:ext uri="{FF2B5EF4-FFF2-40B4-BE49-F238E27FC236}">
                <a16:creationId xmlns:a16="http://schemas.microsoft.com/office/drawing/2014/main" id="{AC75710C-0D75-7C71-949F-D5C404F03BDE}"/>
              </a:ext>
            </a:extLst>
          </p:cNvPr>
          <p:cNvSpPr txBox="1"/>
          <p:nvPr/>
        </p:nvSpPr>
        <p:spPr>
          <a:xfrm>
            <a:off x="2396359" y="4645800"/>
            <a:ext cx="7641020" cy="400110"/>
          </a:xfrm>
          <a:prstGeom prst="rect">
            <a:avLst/>
          </a:prstGeom>
          <a:noFill/>
        </p:spPr>
        <p:txBody>
          <a:bodyPr wrap="square" rtlCol="0">
            <a:spAutoFit/>
          </a:bodyPr>
          <a:lstStyle/>
          <a:p>
            <a:r>
              <a:rPr lang="en-IN" sz="2000" dirty="0">
                <a:solidFill>
                  <a:srgbClr val="1C7DDB"/>
                </a:solidFill>
                <a:latin typeface="Abadi" panose="020B0604020104020204" pitchFamily="34" charset="0"/>
              </a:rPr>
              <a:t>KSC-LC-39A – 76.9% of the launches at the site were successful</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 Payload vs Launch Outcome – All Sites</a:t>
            </a:r>
          </a:p>
        </p:txBody>
      </p:sp>
      <p:pic>
        <p:nvPicPr>
          <p:cNvPr id="4" name="Picture 3">
            <a:extLst>
              <a:ext uri="{FF2B5EF4-FFF2-40B4-BE49-F238E27FC236}">
                <a16:creationId xmlns:a16="http://schemas.microsoft.com/office/drawing/2014/main" id="{35E0C469-4D3E-3E29-CBAE-6E3FD328C12D}"/>
              </a:ext>
            </a:extLst>
          </p:cNvPr>
          <p:cNvPicPr>
            <a:picLocks noChangeAspect="1"/>
          </p:cNvPicPr>
          <p:nvPr/>
        </p:nvPicPr>
        <p:blipFill>
          <a:blip r:embed="rId3"/>
          <a:stretch>
            <a:fillRect/>
          </a:stretch>
        </p:blipFill>
        <p:spPr>
          <a:xfrm>
            <a:off x="76200" y="1285875"/>
            <a:ext cx="7754007" cy="2760525"/>
          </a:xfrm>
          <a:prstGeom prst="rect">
            <a:avLst/>
          </a:prstGeom>
        </p:spPr>
      </p:pic>
      <p:pic>
        <p:nvPicPr>
          <p:cNvPr id="7" name="Picture 6">
            <a:extLst>
              <a:ext uri="{FF2B5EF4-FFF2-40B4-BE49-F238E27FC236}">
                <a16:creationId xmlns:a16="http://schemas.microsoft.com/office/drawing/2014/main" id="{D08BAE3A-62AA-9EA5-4134-76B06770B624}"/>
              </a:ext>
            </a:extLst>
          </p:cNvPr>
          <p:cNvPicPr>
            <a:picLocks noChangeAspect="1"/>
          </p:cNvPicPr>
          <p:nvPr/>
        </p:nvPicPr>
        <p:blipFill>
          <a:blip r:embed="rId4"/>
          <a:stretch>
            <a:fillRect/>
          </a:stretch>
        </p:blipFill>
        <p:spPr>
          <a:xfrm>
            <a:off x="76200" y="4046400"/>
            <a:ext cx="7754007" cy="2760525"/>
          </a:xfrm>
          <a:prstGeom prst="rect">
            <a:avLst/>
          </a:prstGeom>
        </p:spPr>
      </p:pic>
      <p:sp>
        <p:nvSpPr>
          <p:cNvPr id="8" name="TextBox 7">
            <a:extLst>
              <a:ext uri="{FF2B5EF4-FFF2-40B4-BE49-F238E27FC236}">
                <a16:creationId xmlns:a16="http://schemas.microsoft.com/office/drawing/2014/main" id="{718AC44F-773E-3F70-DB00-2097F3AE6715}"/>
              </a:ext>
            </a:extLst>
          </p:cNvPr>
          <p:cNvSpPr txBox="1"/>
          <p:nvPr/>
        </p:nvSpPr>
        <p:spPr>
          <a:xfrm>
            <a:off x="8092965" y="1285875"/>
            <a:ext cx="3192646" cy="4708981"/>
          </a:xfrm>
          <a:prstGeom prst="rect">
            <a:avLst/>
          </a:prstGeom>
          <a:noFill/>
        </p:spPr>
        <p:txBody>
          <a:bodyPr wrap="square" rtlCol="0">
            <a:spAutoFit/>
          </a:bodyPr>
          <a:lstStyle/>
          <a:p>
            <a:r>
              <a:rPr lang="en-IN" sz="2000" dirty="0">
                <a:solidFill>
                  <a:srgbClr val="1C7DDB"/>
                </a:solidFill>
                <a:latin typeface="Abadi" panose="020B0604020104020204" pitchFamily="34" charset="0"/>
              </a:rPr>
              <a:t>Two graphs are presented plotting Payload Mass vs Class for all sites with each dot color-coded as per booster version.</a:t>
            </a:r>
          </a:p>
          <a:p>
            <a:endParaRPr lang="en-IN" sz="2000" dirty="0">
              <a:solidFill>
                <a:srgbClr val="1C7DDB"/>
              </a:solidFill>
              <a:latin typeface="Abadi" panose="020B0604020104020204" pitchFamily="34" charset="0"/>
            </a:endParaRPr>
          </a:p>
          <a:p>
            <a:r>
              <a:rPr lang="en-IN" sz="2000" dirty="0">
                <a:solidFill>
                  <a:srgbClr val="1C7DDB"/>
                </a:solidFill>
                <a:latin typeface="Abadi" panose="020B0604020104020204" pitchFamily="34" charset="0"/>
              </a:rPr>
              <a:t>Above graph is for all payloads while below is for payloads till 5000 kg</a:t>
            </a:r>
          </a:p>
          <a:p>
            <a:endParaRPr lang="en-IN" sz="2000" dirty="0">
              <a:solidFill>
                <a:srgbClr val="1C7DDB"/>
              </a:solidFill>
              <a:latin typeface="Abadi" panose="020B0604020104020204" pitchFamily="34" charset="0"/>
            </a:endParaRPr>
          </a:p>
          <a:p>
            <a:r>
              <a:rPr lang="en-IN" sz="2000" dirty="0">
                <a:solidFill>
                  <a:srgbClr val="1C7DDB"/>
                </a:solidFill>
                <a:latin typeface="Abadi" panose="020B0604020104020204" pitchFamily="34" charset="0"/>
              </a:rPr>
              <a:t>- FT has more success rate below 5000kg payload</a:t>
            </a:r>
          </a:p>
          <a:p>
            <a:r>
              <a:rPr lang="en-IN" sz="2000" dirty="0">
                <a:solidFill>
                  <a:srgbClr val="1C7DDB"/>
                </a:solidFill>
                <a:latin typeface="Abadi" panose="020B0604020104020204" pitchFamily="34" charset="0"/>
              </a:rPr>
              <a:t>- Most v1.1 launches are failures irrespective of payload </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F95CE90F-7059-7D7A-C8B3-2D6E82A7A7BE}"/>
              </a:ext>
            </a:extLst>
          </p:cNvPr>
          <p:cNvGraphicFramePr>
            <a:graphicFrameLocks/>
          </p:cNvGraphicFramePr>
          <p:nvPr>
            <p:extLst>
              <p:ext uri="{D42A27DB-BD31-4B8C-83A1-F6EECF244321}">
                <p14:modId xmlns:p14="http://schemas.microsoft.com/office/powerpoint/2010/main" val="1086488317"/>
              </p:ext>
            </p:extLst>
          </p:nvPr>
        </p:nvGraphicFramePr>
        <p:xfrm>
          <a:off x="1996966" y="1723696"/>
          <a:ext cx="8008882" cy="374168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BD1B452C-7B13-83D2-35C5-90F9F6DC8F62}"/>
              </a:ext>
            </a:extLst>
          </p:cNvPr>
          <p:cNvSpPr txBox="1"/>
          <p:nvPr/>
        </p:nvSpPr>
        <p:spPr>
          <a:xfrm>
            <a:off x="2445352" y="5535855"/>
            <a:ext cx="7641020" cy="1015663"/>
          </a:xfrm>
          <a:prstGeom prst="rect">
            <a:avLst/>
          </a:prstGeom>
          <a:noFill/>
        </p:spPr>
        <p:txBody>
          <a:bodyPr wrap="square" rtlCol="0">
            <a:spAutoFit/>
          </a:bodyPr>
          <a:lstStyle/>
          <a:p>
            <a:r>
              <a:rPr lang="en-IN" sz="2000" dirty="0">
                <a:solidFill>
                  <a:srgbClr val="1C7DDB"/>
                </a:solidFill>
                <a:latin typeface="Abadi" panose="020B0604020104020204" pitchFamily="34" charset="0"/>
              </a:rPr>
              <a:t>Accuracy scores of the algorithms on train and test data are plotted above. It can be seen that Decision tree algorithm has the best classification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B5962F20-E492-2F7C-760E-795CFD7D7934}"/>
              </a:ext>
            </a:extLst>
          </p:cNvPr>
          <p:cNvPicPr>
            <a:picLocks noChangeAspect="1"/>
          </p:cNvPicPr>
          <p:nvPr/>
        </p:nvPicPr>
        <p:blipFill>
          <a:blip r:embed="rId3"/>
          <a:stretch>
            <a:fillRect/>
          </a:stretch>
        </p:blipFill>
        <p:spPr>
          <a:xfrm>
            <a:off x="940145" y="1727108"/>
            <a:ext cx="4846330" cy="4160528"/>
          </a:xfrm>
          <a:prstGeom prst="rect">
            <a:avLst/>
          </a:prstGeom>
        </p:spPr>
      </p:pic>
      <p:sp>
        <p:nvSpPr>
          <p:cNvPr id="7" name="TextBox 6">
            <a:extLst>
              <a:ext uri="{FF2B5EF4-FFF2-40B4-BE49-F238E27FC236}">
                <a16:creationId xmlns:a16="http://schemas.microsoft.com/office/drawing/2014/main" id="{3E7894A7-8AF7-D84A-B890-4FBD0808378C}"/>
              </a:ext>
            </a:extLst>
          </p:cNvPr>
          <p:cNvSpPr txBox="1"/>
          <p:nvPr/>
        </p:nvSpPr>
        <p:spPr>
          <a:xfrm>
            <a:off x="6096000" y="2017049"/>
            <a:ext cx="5475890" cy="3400931"/>
          </a:xfrm>
          <a:prstGeom prst="rect">
            <a:avLst/>
          </a:prstGeom>
          <a:noFill/>
        </p:spPr>
        <p:txBody>
          <a:bodyPr wrap="square">
            <a:spAutoFit/>
          </a:bodyPr>
          <a:lstStyle/>
          <a:p>
            <a:pPr>
              <a:lnSpc>
                <a:spcPct val="100000"/>
              </a:lnSpc>
              <a:spcBef>
                <a:spcPts val="1400"/>
              </a:spcBef>
            </a:pPr>
            <a:r>
              <a:rPr lang="en-US" sz="1800" dirty="0">
                <a:solidFill>
                  <a:srgbClr val="1C7DDB"/>
                </a:solidFill>
                <a:latin typeface="Abadi" panose="020B0604020104020204" pitchFamily="34" charset="0"/>
              </a:rPr>
              <a:t>The confusion matrix for the decision tree classifier shows that the classifier can distinguish between the different classes.</a:t>
            </a:r>
          </a:p>
          <a:p>
            <a:pPr>
              <a:lnSpc>
                <a:spcPct val="100000"/>
              </a:lnSpc>
              <a:spcBef>
                <a:spcPts val="1400"/>
              </a:spcBef>
            </a:pPr>
            <a:r>
              <a:rPr lang="en-US" sz="1800" dirty="0">
                <a:solidFill>
                  <a:srgbClr val="1C7DDB"/>
                </a:solidFill>
                <a:latin typeface="Abadi" panose="020B0604020104020204" pitchFamily="34" charset="0"/>
              </a:rPr>
              <a:t>The model has identified 15 outcomes accurately.</a:t>
            </a:r>
          </a:p>
          <a:p>
            <a:pPr>
              <a:lnSpc>
                <a:spcPct val="100000"/>
              </a:lnSpc>
              <a:spcBef>
                <a:spcPts val="1400"/>
              </a:spcBef>
            </a:pPr>
            <a:r>
              <a:rPr lang="en-US" dirty="0">
                <a:solidFill>
                  <a:srgbClr val="1C7DDB"/>
                </a:solidFill>
                <a:latin typeface="Abadi" panose="020B0604020104020204" pitchFamily="34" charset="0"/>
              </a:rPr>
              <a:t>There are no false negatives i.e., model did not predict unsuccessful landing when there is successful landing</a:t>
            </a:r>
            <a:r>
              <a:rPr lang="en-US" sz="1800" dirty="0">
                <a:solidFill>
                  <a:srgbClr val="1C7DDB"/>
                </a:solidFill>
                <a:latin typeface="Abadi" panose="020B0604020104020204" pitchFamily="34" charset="0"/>
              </a:rPr>
              <a:t> </a:t>
            </a:r>
          </a:p>
          <a:p>
            <a:pPr>
              <a:lnSpc>
                <a:spcPct val="100000"/>
              </a:lnSpc>
              <a:spcBef>
                <a:spcPts val="1400"/>
              </a:spcBef>
            </a:pPr>
            <a:r>
              <a:rPr lang="en-US" sz="1800" dirty="0">
                <a:solidFill>
                  <a:srgbClr val="1C7DDB"/>
                </a:solidFill>
                <a:latin typeface="Abadi" panose="020B0604020104020204" pitchFamily="34" charset="0"/>
              </a:rPr>
              <a:t>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1800" dirty="0">
                <a:solidFill>
                  <a:srgbClr val="1C7DDB"/>
                </a:solidFill>
                <a:latin typeface="Abadi" panose="020B0604020104020204" pitchFamily="34" charset="0"/>
              </a:rPr>
              <a:t>The larger the flight number, the greater the success rate.</a:t>
            </a:r>
          </a:p>
          <a:p>
            <a:pPr>
              <a:lnSpc>
                <a:spcPct val="100000"/>
              </a:lnSpc>
              <a:spcBef>
                <a:spcPts val="1400"/>
              </a:spcBef>
            </a:pPr>
            <a:r>
              <a:rPr lang="en-US" sz="1800" dirty="0">
                <a:solidFill>
                  <a:srgbClr val="1C7DDB"/>
                </a:solidFill>
                <a:latin typeface="Abadi" panose="020B0604020104020204" pitchFamily="34" charset="0"/>
              </a:rPr>
              <a:t>Launch success rate started to increase in 2013 till 2020.</a:t>
            </a:r>
          </a:p>
          <a:p>
            <a:pPr>
              <a:lnSpc>
                <a:spcPct val="100000"/>
              </a:lnSpc>
              <a:spcBef>
                <a:spcPts val="1400"/>
              </a:spcBef>
            </a:pPr>
            <a:r>
              <a:rPr lang="en-US" sz="1800" dirty="0">
                <a:solidFill>
                  <a:srgbClr val="1C7DDB"/>
                </a:solidFill>
                <a:latin typeface="Abadi" panose="020B0604020104020204" pitchFamily="34" charset="0"/>
              </a:rPr>
              <a:t>Orbits ES-L1, GEO, HEO, SSO, VLEO had the most success rate. </a:t>
            </a:r>
            <a:r>
              <a:rPr lang="en-IN" sz="1800" dirty="0">
                <a:solidFill>
                  <a:srgbClr val="1C7DDB"/>
                </a:solidFill>
                <a:latin typeface="Abadi" panose="020B0604020104020204" pitchFamily="34" charset="0"/>
              </a:rPr>
              <a:t>Payloads over 10000 KG are not launched at VAFB SLC 4E</a:t>
            </a:r>
            <a:endParaRPr lang="en-US" sz="1800" dirty="0">
              <a:solidFill>
                <a:srgbClr val="1C7DDB"/>
              </a:solidFill>
              <a:latin typeface="Abadi" panose="020B0604020104020204" pitchFamily="34" charset="0"/>
            </a:endParaRPr>
          </a:p>
          <a:p>
            <a:pPr>
              <a:lnSpc>
                <a:spcPct val="100000"/>
              </a:lnSpc>
              <a:spcBef>
                <a:spcPts val="1400"/>
              </a:spcBef>
            </a:pPr>
            <a:r>
              <a:rPr lang="en-US" sz="1800" dirty="0">
                <a:solidFill>
                  <a:srgbClr val="1C7DDB"/>
                </a:solidFill>
                <a:latin typeface="Abadi" panose="020B0604020104020204" pitchFamily="34" charset="0"/>
              </a:rPr>
              <a:t>KSC LC-39A had the most successful launches of any sites with 77% success rate.</a:t>
            </a:r>
          </a:p>
          <a:p>
            <a:pPr>
              <a:lnSpc>
                <a:spcPct val="100000"/>
              </a:lnSpc>
              <a:spcBef>
                <a:spcPts val="1400"/>
              </a:spcBef>
            </a:pPr>
            <a:r>
              <a:rPr lang="en-US" sz="1800" dirty="0">
                <a:solidFill>
                  <a:srgbClr val="1C7DDB"/>
                </a:solidFill>
                <a:latin typeface="Abadi" panose="020B0604020104020204" pitchFamily="34" charset="0"/>
              </a:rPr>
              <a:t>Launch Sites are on the coastal areas, close to transport like highways but far from cities.</a:t>
            </a:r>
          </a:p>
          <a:p>
            <a:pPr>
              <a:lnSpc>
                <a:spcPct val="100000"/>
              </a:lnSpc>
              <a:spcBef>
                <a:spcPts val="1400"/>
              </a:spcBef>
            </a:pPr>
            <a:r>
              <a:rPr lang="en-US" sz="1800" dirty="0">
                <a:solidFill>
                  <a:srgbClr val="1C7DDB"/>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 Code Snippets – Data Collection API</a:t>
            </a:r>
            <a:endParaRPr lang="en-US" dirty="0">
              <a:solidFill>
                <a:srgbClr val="0B49CB"/>
              </a:solidFill>
            </a:endParaRPr>
          </a:p>
        </p:txBody>
      </p:sp>
      <p:pic>
        <p:nvPicPr>
          <p:cNvPr id="3" name="Picture 2">
            <a:extLst>
              <a:ext uri="{FF2B5EF4-FFF2-40B4-BE49-F238E27FC236}">
                <a16:creationId xmlns:a16="http://schemas.microsoft.com/office/drawing/2014/main" id="{BA63D536-B3D6-391C-54BB-B5F1EA60DA3E}"/>
              </a:ext>
            </a:extLst>
          </p:cNvPr>
          <p:cNvPicPr>
            <a:picLocks noChangeAspect="1"/>
          </p:cNvPicPr>
          <p:nvPr/>
        </p:nvPicPr>
        <p:blipFill>
          <a:blip r:embed="rId4"/>
          <a:stretch>
            <a:fillRect/>
          </a:stretch>
        </p:blipFill>
        <p:spPr>
          <a:xfrm>
            <a:off x="255318" y="1280196"/>
            <a:ext cx="8408276" cy="2029351"/>
          </a:xfrm>
          <a:prstGeom prst="rect">
            <a:avLst/>
          </a:prstGeom>
        </p:spPr>
      </p:pic>
      <p:pic>
        <p:nvPicPr>
          <p:cNvPr id="7" name="Picture 6">
            <a:extLst>
              <a:ext uri="{FF2B5EF4-FFF2-40B4-BE49-F238E27FC236}">
                <a16:creationId xmlns:a16="http://schemas.microsoft.com/office/drawing/2014/main" id="{B1A6A2D3-D4C1-1D89-9B0B-4EA7C99DBFD4}"/>
              </a:ext>
            </a:extLst>
          </p:cNvPr>
          <p:cNvPicPr>
            <a:picLocks noChangeAspect="1"/>
          </p:cNvPicPr>
          <p:nvPr/>
        </p:nvPicPr>
        <p:blipFill>
          <a:blip r:embed="rId5"/>
          <a:stretch>
            <a:fillRect/>
          </a:stretch>
        </p:blipFill>
        <p:spPr>
          <a:xfrm>
            <a:off x="255318" y="3366452"/>
            <a:ext cx="8305921" cy="1866650"/>
          </a:xfrm>
          <a:prstGeom prst="rect">
            <a:avLst/>
          </a:prstGeom>
        </p:spPr>
      </p:pic>
      <p:sp>
        <p:nvSpPr>
          <p:cNvPr id="13" name="TextBox 12">
            <a:extLst>
              <a:ext uri="{FF2B5EF4-FFF2-40B4-BE49-F238E27FC236}">
                <a16:creationId xmlns:a16="http://schemas.microsoft.com/office/drawing/2014/main" id="{E7151A7E-B387-2D71-374F-B844FB729AAE}"/>
              </a:ext>
            </a:extLst>
          </p:cNvPr>
          <p:cNvSpPr txBox="1"/>
          <p:nvPr/>
        </p:nvSpPr>
        <p:spPr>
          <a:xfrm>
            <a:off x="8714772" y="1700437"/>
            <a:ext cx="3279227" cy="646331"/>
          </a:xfrm>
          <a:prstGeom prst="rect">
            <a:avLst/>
          </a:prstGeom>
          <a:noFill/>
        </p:spPr>
        <p:txBody>
          <a:bodyPr wrap="square">
            <a:spAutoFit/>
          </a:bodyPr>
          <a:lstStyle/>
          <a:p>
            <a:r>
              <a:rPr lang="en-US" sz="1800" dirty="0">
                <a:solidFill>
                  <a:srgbClr val="1C7DDB"/>
                </a:solidFill>
                <a:latin typeface="Abadi"/>
              </a:rPr>
              <a:t>Used </a:t>
            </a:r>
            <a:r>
              <a:rPr lang="en-US" sz="1800" dirty="0" err="1">
                <a:solidFill>
                  <a:srgbClr val="1C7DDB"/>
                </a:solidFill>
                <a:latin typeface="Abadi"/>
              </a:rPr>
              <a:t>responses.get</a:t>
            </a:r>
            <a:r>
              <a:rPr lang="en-US" sz="1800" dirty="0">
                <a:solidFill>
                  <a:srgbClr val="1C7DDB"/>
                </a:solidFill>
                <a:latin typeface="Abadi"/>
              </a:rPr>
              <a:t> to receive data from the SpaceX API</a:t>
            </a:r>
          </a:p>
        </p:txBody>
      </p:sp>
      <p:sp>
        <p:nvSpPr>
          <p:cNvPr id="14" name="TextBox 13">
            <a:extLst>
              <a:ext uri="{FF2B5EF4-FFF2-40B4-BE49-F238E27FC236}">
                <a16:creationId xmlns:a16="http://schemas.microsoft.com/office/drawing/2014/main" id="{82D2B8D8-2F36-91A9-C6D7-FFA938EE25A5}"/>
              </a:ext>
            </a:extLst>
          </p:cNvPr>
          <p:cNvSpPr txBox="1"/>
          <p:nvPr/>
        </p:nvSpPr>
        <p:spPr>
          <a:xfrm>
            <a:off x="8714772" y="3915160"/>
            <a:ext cx="3279227" cy="646331"/>
          </a:xfrm>
          <a:prstGeom prst="rect">
            <a:avLst/>
          </a:prstGeom>
          <a:noFill/>
        </p:spPr>
        <p:txBody>
          <a:bodyPr wrap="square">
            <a:spAutoFit/>
          </a:bodyPr>
          <a:lstStyle/>
          <a:p>
            <a:r>
              <a:rPr lang="en-US" sz="1800" dirty="0">
                <a:solidFill>
                  <a:srgbClr val="1C7DDB"/>
                </a:solidFill>
                <a:latin typeface="Abadi"/>
              </a:rPr>
              <a:t>Used </a:t>
            </a:r>
            <a:r>
              <a:rPr lang="en-US" sz="1800" dirty="0" err="1">
                <a:solidFill>
                  <a:srgbClr val="1C7DDB"/>
                </a:solidFill>
                <a:latin typeface="Abadi"/>
              </a:rPr>
              <a:t>json</a:t>
            </a:r>
            <a:r>
              <a:rPr lang="en-US" dirty="0" err="1">
                <a:solidFill>
                  <a:srgbClr val="1C7DDB"/>
                </a:solidFill>
                <a:latin typeface="Abadi"/>
              </a:rPr>
              <a:t>_normalize</a:t>
            </a:r>
            <a:r>
              <a:rPr lang="en-US" dirty="0">
                <a:solidFill>
                  <a:srgbClr val="1C7DDB"/>
                </a:solidFill>
                <a:latin typeface="Abadi"/>
              </a:rPr>
              <a:t> to convert into </a:t>
            </a:r>
            <a:r>
              <a:rPr lang="en-US" dirty="0" err="1">
                <a:solidFill>
                  <a:srgbClr val="1C7DDB"/>
                </a:solidFill>
                <a:latin typeface="Abadi"/>
              </a:rPr>
              <a:t>datframe</a:t>
            </a:r>
            <a:endParaRPr lang="en-US" sz="1800" dirty="0">
              <a:solidFill>
                <a:srgbClr val="1C7DDB"/>
              </a:solidFill>
              <a:latin typeface="Abadi"/>
            </a:endParaRPr>
          </a:p>
        </p:txBody>
      </p:sp>
      <p:sp>
        <p:nvSpPr>
          <p:cNvPr id="15" name="TextBox 14">
            <a:extLst>
              <a:ext uri="{FF2B5EF4-FFF2-40B4-BE49-F238E27FC236}">
                <a16:creationId xmlns:a16="http://schemas.microsoft.com/office/drawing/2014/main" id="{BDA3F4C9-EF06-0ECB-C12B-46BE698A742D}"/>
              </a:ext>
            </a:extLst>
          </p:cNvPr>
          <p:cNvSpPr txBox="1"/>
          <p:nvPr/>
        </p:nvSpPr>
        <p:spPr>
          <a:xfrm>
            <a:off x="8591894" y="5580061"/>
            <a:ext cx="3279227" cy="646331"/>
          </a:xfrm>
          <a:prstGeom prst="rect">
            <a:avLst/>
          </a:prstGeom>
          <a:noFill/>
        </p:spPr>
        <p:txBody>
          <a:bodyPr wrap="square">
            <a:spAutoFit/>
          </a:bodyPr>
          <a:lstStyle/>
          <a:p>
            <a:r>
              <a:rPr lang="en-US" sz="1800" dirty="0">
                <a:solidFill>
                  <a:srgbClr val="1C7DDB"/>
                </a:solidFill>
                <a:latin typeface="Abadi"/>
              </a:rPr>
              <a:t>Remove Falcon 1 Launches from the data</a:t>
            </a:r>
          </a:p>
        </p:txBody>
      </p:sp>
      <p:pic>
        <p:nvPicPr>
          <p:cNvPr id="17" name="Picture 16">
            <a:extLst>
              <a:ext uri="{FF2B5EF4-FFF2-40B4-BE49-F238E27FC236}">
                <a16:creationId xmlns:a16="http://schemas.microsoft.com/office/drawing/2014/main" id="{C9E1971B-4A4A-CEB6-2292-7F2658E460B2}"/>
              </a:ext>
            </a:extLst>
          </p:cNvPr>
          <p:cNvPicPr>
            <a:picLocks noChangeAspect="1"/>
          </p:cNvPicPr>
          <p:nvPr/>
        </p:nvPicPr>
        <p:blipFill>
          <a:blip r:embed="rId6"/>
          <a:stretch>
            <a:fillRect/>
          </a:stretch>
        </p:blipFill>
        <p:spPr>
          <a:xfrm>
            <a:off x="241373" y="5271202"/>
            <a:ext cx="8350521" cy="1429554"/>
          </a:xfrm>
          <a:prstGeom prst="rect">
            <a:avLst/>
          </a:prstGeom>
        </p:spPr>
      </p:pic>
      <p:sp>
        <p:nvSpPr>
          <p:cNvPr id="19" name="TextBox 18">
            <a:extLst>
              <a:ext uri="{FF2B5EF4-FFF2-40B4-BE49-F238E27FC236}">
                <a16:creationId xmlns:a16="http://schemas.microsoft.com/office/drawing/2014/main" id="{AE3A7BFF-55E5-2AFA-370B-82E02FB60CF3}"/>
              </a:ext>
            </a:extLst>
          </p:cNvPr>
          <p:cNvSpPr txBox="1"/>
          <p:nvPr/>
        </p:nvSpPr>
        <p:spPr>
          <a:xfrm>
            <a:off x="8663594" y="2437832"/>
            <a:ext cx="3048000" cy="1477328"/>
          </a:xfrm>
          <a:prstGeom prst="rect">
            <a:avLst/>
          </a:prstGeom>
          <a:noFill/>
        </p:spPr>
        <p:txBody>
          <a:bodyPr wrap="square">
            <a:spAutoFit/>
          </a:bodyPr>
          <a:lstStyle/>
          <a:p>
            <a:r>
              <a:rPr lang="en-IN" dirty="0">
                <a:hlinkClick r:id="rId7"/>
              </a:rPr>
              <a:t>https://github.com/istupe/DS_Capstone/blob/main/jupyter-labs-spacex-data-collection-api.ipynb</a:t>
            </a:r>
            <a:endParaRPr lang="en-IN" dirty="0"/>
          </a:p>
          <a:p>
            <a:endParaRPr lang="en-IN"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 Code Snippets – Data Collection Scraping</a:t>
            </a:r>
            <a:endParaRPr lang="en-US" dirty="0">
              <a:solidFill>
                <a:srgbClr val="0B49CB"/>
              </a:solidFill>
            </a:endParaRPr>
          </a:p>
        </p:txBody>
      </p:sp>
      <p:pic>
        <p:nvPicPr>
          <p:cNvPr id="3" name="Picture 2">
            <a:extLst>
              <a:ext uri="{FF2B5EF4-FFF2-40B4-BE49-F238E27FC236}">
                <a16:creationId xmlns:a16="http://schemas.microsoft.com/office/drawing/2014/main" id="{A3DD5E54-6F86-7FAF-6D1B-F016019623A3}"/>
              </a:ext>
            </a:extLst>
          </p:cNvPr>
          <p:cNvPicPr>
            <a:picLocks noChangeAspect="1"/>
          </p:cNvPicPr>
          <p:nvPr/>
        </p:nvPicPr>
        <p:blipFill>
          <a:blip r:embed="rId3"/>
          <a:stretch>
            <a:fillRect/>
          </a:stretch>
        </p:blipFill>
        <p:spPr>
          <a:xfrm>
            <a:off x="0" y="1108710"/>
            <a:ext cx="8029575" cy="2447925"/>
          </a:xfrm>
          <a:prstGeom prst="rect">
            <a:avLst/>
          </a:prstGeom>
        </p:spPr>
      </p:pic>
      <p:pic>
        <p:nvPicPr>
          <p:cNvPr id="7" name="Picture 6">
            <a:extLst>
              <a:ext uri="{FF2B5EF4-FFF2-40B4-BE49-F238E27FC236}">
                <a16:creationId xmlns:a16="http://schemas.microsoft.com/office/drawing/2014/main" id="{A5495832-BC59-1E97-ED0E-D97FA7D0C317}"/>
              </a:ext>
            </a:extLst>
          </p:cNvPr>
          <p:cNvPicPr>
            <a:picLocks noChangeAspect="1"/>
          </p:cNvPicPr>
          <p:nvPr/>
        </p:nvPicPr>
        <p:blipFill rotWithShape="1">
          <a:blip r:embed="rId4"/>
          <a:srcRect b="50000"/>
          <a:stretch/>
        </p:blipFill>
        <p:spPr>
          <a:xfrm>
            <a:off x="0" y="3577646"/>
            <a:ext cx="7781925" cy="1485900"/>
          </a:xfrm>
          <a:prstGeom prst="rect">
            <a:avLst/>
          </a:prstGeom>
        </p:spPr>
      </p:pic>
      <p:pic>
        <p:nvPicPr>
          <p:cNvPr id="9" name="Picture 8">
            <a:extLst>
              <a:ext uri="{FF2B5EF4-FFF2-40B4-BE49-F238E27FC236}">
                <a16:creationId xmlns:a16="http://schemas.microsoft.com/office/drawing/2014/main" id="{0B409DD4-09F0-0157-71D6-0089DE3C7169}"/>
              </a:ext>
            </a:extLst>
          </p:cNvPr>
          <p:cNvPicPr>
            <a:picLocks noChangeAspect="1"/>
          </p:cNvPicPr>
          <p:nvPr/>
        </p:nvPicPr>
        <p:blipFill rotWithShape="1">
          <a:blip r:embed="rId5"/>
          <a:srcRect b="40991"/>
          <a:stretch/>
        </p:blipFill>
        <p:spPr>
          <a:xfrm>
            <a:off x="0" y="5194300"/>
            <a:ext cx="4591050" cy="1663700"/>
          </a:xfrm>
          <a:prstGeom prst="rect">
            <a:avLst/>
          </a:prstGeom>
        </p:spPr>
      </p:pic>
      <p:sp>
        <p:nvSpPr>
          <p:cNvPr id="12" name="TextBox 11">
            <a:extLst>
              <a:ext uri="{FF2B5EF4-FFF2-40B4-BE49-F238E27FC236}">
                <a16:creationId xmlns:a16="http://schemas.microsoft.com/office/drawing/2014/main" id="{DC3BDAF6-9C3E-3F39-F97D-2B224770EAEB}"/>
              </a:ext>
            </a:extLst>
          </p:cNvPr>
          <p:cNvSpPr txBox="1"/>
          <p:nvPr/>
        </p:nvSpPr>
        <p:spPr>
          <a:xfrm>
            <a:off x="8562372" y="1484537"/>
            <a:ext cx="3279227" cy="646331"/>
          </a:xfrm>
          <a:prstGeom prst="rect">
            <a:avLst/>
          </a:prstGeom>
          <a:noFill/>
        </p:spPr>
        <p:txBody>
          <a:bodyPr wrap="square">
            <a:spAutoFit/>
          </a:bodyPr>
          <a:lstStyle/>
          <a:p>
            <a:r>
              <a:rPr lang="en-US" sz="1800" dirty="0">
                <a:solidFill>
                  <a:srgbClr val="1C7DDB"/>
                </a:solidFill>
                <a:latin typeface="Abadi"/>
              </a:rPr>
              <a:t>Used </a:t>
            </a:r>
            <a:r>
              <a:rPr lang="en-US" dirty="0" err="1">
                <a:solidFill>
                  <a:srgbClr val="1C7DDB"/>
                </a:solidFill>
                <a:latin typeface="Abadi"/>
              </a:rPr>
              <a:t>requests</a:t>
            </a:r>
            <a:r>
              <a:rPr lang="en-US" sz="1800" dirty="0" err="1">
                <a:solidFill>
                  <a:srgbClr val="1C7DDB"/>
                </a:solidFill>
                <a:latin typeface="Abadi"/>
              </a:rPr>
              <a:t>.get</a:t>
            </a:r>
            <a:r>
              <a:rPr lang="en-US" sz="1800" dirty="0">
                <a:solidFill>
                  <a:srgbClr val="1C7DDB"/>
                </a:solidFill>
                <a:latin typeface="Abadi"/>
              </a:rPr>
              <a:t> to get data from webpage</a:t>
            </a:r>
          </a:p>
        </p:txBody>
      </p:sp>
      <p:sp>
        <p:nvSpPr>
          <p:cNvPr id="13" name="TextBox 12">
            <a:extLst>
              <a:ext uri="{FF2B5EF4-FFF2-40B4-BE49-F238E27FC236}">
                <a16:creationId xmlns:a16="http://schemas.microsoft.com/office/drawing/2014/main" id="{0E85A08E-4C2E-23ED-6891-EC147C762F98}"/>
              </a:ext>
            </a:extLst>
          </p:cNvPr>
          <p:cNvSpPr txBox="1"/>
          <p:nvPr/>
        </p:nvSpPr>
        <p:spPr>
          <a:xfrm>
            <a:off x="8562371" y="2782669"/>
            <a:ext cx="3279227" cy="369332"/>
          </a:xfrm>
          <a:prstGeom prst="rect">
            <a:avLst/>
          </a:prstGeom>
          <a:noFill/>
        </p:spPr>
        <p:txBody>
          <a:bodyPr wrap="square">
            <a:spAutoFit/>
          </a:bodyPr>
          <a:lstStyle/>
          <a:p>
            <a:r>
              <a:rPr lang="en-US" sz="1800" dirty="0">
                <a:solidFill>
                  <a:srgbClr val="1C7DDB"/>
                </a:solidFill>
                <a:latin typeface="Abadi"/>
              </a:rPr>
              <a:t>Created a beautiful soup object</a:t>
            </a:r>
          </a:p>
        </p:txBody>
      </p:sp>
      <p:sp>
        <p:nvSpPr>
          <p:cNvPr id="14" name="TextBox 13">
            <a:extLst>
              <a:ext uri="{FF2B5EF4-FFF2-40B4-BE49-F238E27FC236}">
                <a16:creationId xmlns:a16="http://schemas.microsoft.com/office/drawing/2014/main" id="{4074EC36-5197-CEE6-32F4-E3E39BD460E7}"/>
              </a:ext>
            </a:extLst>
          </p:cNvPr>
          <p:cNvSpPr txBox="1"/>
          <p:nvPr/>
        </p:nvSpPr>
        <p:spPr>
          <a:xfrm>
            <a:off x="8446758" y="3951264"/>
            <a:ext cx="3279227" cy="369332"/>
          </a:xfrm>
          <a:prstGeom prst="rect">
            <a:avLst/>
          </a:prstGeom>
          <a:noFill/>
        </p:spPr>
        <p:txBody>
          <a:bodyPr wrap="square">
            <a:spAutoFit/>
          </a:bodyPr>
          <a:lstStyle/>
          <a:p>
            <a:r>
              <a:rPr lang="en-US" sz="1800" dirty="0">
                <a:solidFill>
                  <a:srgbClr val="1C7DDB"/>
                </a:solidFill>
                <a:latin typeface="Abadi"/>
              </a:rPr>
              <a:t>Used </a:t>
            </a:r>
            <a:r>
              <a:rPr lang="en-US" sz="1800" dirty="0" err="1">
                <a:solidFill>
                  <a:srgbClr val="1C7DDB"/>
                </a:solidFill>
                <a:latin typeface="Abadi"/>
              </a:rPr>
              <a:t>find_all</a:t>
            </a:r>
            <a:r>
              <a:rPr lang="en-US" sz="1800" dirty="0">
                <a:solidFill>
                  <a:srgbClr val="1C7DDB"/>
                </a:solidFill>
                <a:latin typeface="Abadi"/>
              </a:rPr>
              <a:t> to get the tables</a:t>
            </a:r>
          </a:p>
        </p:txBody>
      </p:sp>
      <p:sp>
        <p:nvSpPr>
          <p:cNvPr id="15" name="TextBox 14">
            <a:extLst>
              <a:ext uri="{FF2B5EF4-FFF2-40B4-BE49-F238E27FC236}">
                <a16:creationId xmlns:a16="http://schemas.microsoft.com/office/drawing/2014/main" id="{EC348B39-2BA3-6520-DBE8-4992BE38C5DA}"/>
              </a:ext>
            </a:extLst>
          </p:cNvPr>
          <p:cNvSpPr txBox="1"/>
          <p:nvPr/>
        </p:nvSpPr>
        <p:spPr>
          <a:xfrm>
            <a:off x="6142311" y="5862809"/>
            <a:ext cx="3279227" cy="646331"/>
          </a:xfrm>
          <a:prstGeom prst="rect">
            <a:avLst/>
          </a:prstGeom>
          <a:noFill/>
        </p:spPr>
        <p:txBody>
          <a:bodyPr wrap="square">
            <a:spAutoFit/>
          </a:bodyPr>
          <a:lstStyle/>
          <a:p>
            <a:r>
              <a:rPr lang="en-US" sz="1800" dirty="0">
                <a:solidFill>
                  <a:srgbClr val="1C7DDB"/>
                </a:solidFill>
                <a:latin typeface="Abadi"/>
              </a:rPr>
              <a:t>Converted dictionary to </a:t>
            </a:r>
            <a:r>
              <a:rPr lang="en-US" sz="1800" dirty="0" err="1">
                <a:solidFill>
                  <a:srgbClr val="1C7DDB"/>
                </a:solidFill>
                <a:latin typeface="Abadi"/>
              </a:rPr>
              <a:t>dataframe</a:t>
            </a:r>
            <a:endParaRPr lang="en-US" sz="1800" dirty="0">
              <a:solidFill>
                <a:srgbClr val="1C7DDB"/>
              </a:solidFill>
              <a:latin typeface="Abadi"/>
            </a:endParaRPr>
          </a:p>
        </p:txBody>
      </p:sp>
      <p:sp>
        <p:nvSpPr>
          <p:cNvPr id="17" name="TextBox 16">
            <a:extLst>
              <a:ext uri="{FF2B5EF4-FFF2-40B4-BE49-F238E27FC236}">
                <a16:creationId xmlns:a16="http://schemas.microsoft.com/office/drawing/2014/main" id="{D4F25F3C-DE31-245F-B7FE-B79CD57D8EC2}"/>
              </a:ext>
            </a:extLst>
          </p:cNvPr>
          <p:cNvSpPr txBox="1"/>
          <p:nvPr/>
        </p:nvSpPr>
        <p:spPr>
          <a:xfrm>
            <a:off x="7781925" y="4667258"/>
            <a:ext cx="4059674" cy="1200329"/>
          </a:xfrm>
          <a:prstGeom prst="rect">
            <a:avLst/>
          </a:prstGeom>
          <a:noFill/>
        </p:spPr>
        <p:txBody>
          <a:bodyPr wrap="square">
            <a:spAutoFit/>
          </a:bodyPr>
          <a:lstStyle/>
          <a:p>
            <a:r>
              <a:rPr lang="en-IN" dirty="0">
                <a:hlinkClick r:id="rId6"/>
              </a:rPr>
              <a:t>https://github.com/istupe/DS_Capstone/blob/main/jupyter-labs-webscraping.ipynb</a:t>
            </a:r>
            <a:endParaRPr lang="en-IN" dirty="0"/>
          </a:p>
          <a:p>
            <a:endParaRPr lang="en-IN" dirty="0"/>
          </a:p>
        </p:txBody>
      </p:sp>
    </p:spTree>
    <p:extLst>
      <p:ext uri="{BB962C8B-B14F-4D97-AF65-F5344CB8AC3E}">
        <p14:creationId xmlns:p14="http://schemas.microsoft.com/office/powerpoint/2010/main" val="2591865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 Code Snippets – Data Wrangling</a:t>
            </a:r>
            <a:endParaRPr lang="en-US" dirty="0">
              <a:solidFill>
                <a:srgbClr val="0B49CB"/>
              </a:solidFill>
            </a:endParaRPr>
          </a:p>
        </p:txBody>
      </p:sp>
      <p:sp>
        <p:nvSpPr>
          <p:cNvPr id="12" name="TextBox 11">
            <a:extLst>
              <a:ext uri="{FF2B5EF4-FFF2-40B4-BE49-F238E27FC236}">
                <a16:creationId xmlns:a16="http://schemas.microsoft.com/office/drawing/2014/main" id="{DC3BDAF6-9C3E-3F39-F97D-2B224770EAEB}"/>
              </a:ext>
            </a:extLst>
          </p:cNvPr>
          <p:cNvSpPr txBox="1"/>
          <p:nvPr/>
        </p:nvSpPr>
        <p:spPr>
          <a:xfrm>
            <a:off x="8562372" y="1484537"/>
            <a:ext cx="3279227" cy="369332"/>
          </a:xfrm>
          <a:prstGeom prst="rect">
            <a:avLst/>
          </a:prstGeom>
          <a:noFill/>
        </p:spPr>
        <p:txBody>
          <a:bodyPr wrap="square">
            <a:spAutoFit/>
          </a:bodyPr>
          <a:lstStyle/>
          <a:p>
            <a:r>
              <a:rPr lang="en-US" sz="1800" dirty="0">
                <a:solidFill>
                  <a:srgbClr val="1C7DDB"/>
                </a:solidFill>
                <a:latin typeface="Abadi"/>
              </a:rPr>
              <a:t>Calculating missing values</a:t>
            </a:r>
          </a:p>
        </p:txBody>
      </p:sp>
      <p:sp>
        <p:nvSpPr>
          <p:cNvPr id="13" name="TextBox 12">
            <a:extLst>
              <a:ext uri="{FF2B5EF4-FFF2-40B4-BE49-F238E27FC236}">
                <a16:creationId xmlns:a16="http://schemas.microsoft.com/office/drawing/2014/main" id="{0E85A08E-4C2E-23ED-6891-EC147C762F98}"/>
              </a:ext>
            </a:extLst>
          </p:cNvPr>
          <p:cNvSpPr txBox="1"/>
          <p:nvPr/>
        </p:nvSpPr>
        <p:spPr>
          <a:xfrm>
            <a:off x="5654071" y="3244334"/>
            <a:ext cx="3279227" cy="369332"/>
          </a:xfrm>
          <a:prstGeom prst="rect">
            <a:avLst/>
          </a:prstGeom>
          <a:noFill/>
        </p:spPr>
        <p:txBody>
          <a:bodyPr wrap="square">
            <a:spAutoFit/>
          </a:bodyPr>
          <a:lstStyle/>
          <a:p>
            <a:r>
              <a:rPr lang="en-US" sz="1800" dirty="0">
                <a:solidFill>
                  <a:srgbClr val="1C7DDB"/>
                </a:solidFill>
                <a:latin typeface="Abadi"/>
              </a:rPr>
              <a:t>Launches against launch sites</a:t>
            </a:r>
          </a:p>
        </p:txBody>
      </p:sp>
      <p:pic>
        <p:nvPicPr>
          <p:cNvPr id="4" name="Picture 3">
            <a:extLst>
              <a:ext uri="{FF2B5EF4-FFF2-40B4-BE49-F238E27FC236}">
                <a16:creationId xmlns:a16="http://schemas.microsoft.com/office/drawing/2014/main" id="{AEA8A5F3-462D-C75A-5E5B-197A31E303A3}"/>
              </a:ext>
            </a:extLst>
          </p:cNvPr>
          <p:cNvPicPr>
            <a:picLocks noChangeAspect="1"/>
          </p:cNvPicPr>
          <p:nvPr/>
        </p:nvPicPr>
        <p:blipFill>
          <a:blip r:embed="rId3"/>
          <a:stretch>
            <a:fillRect/>
          </a:stretch>
        </p:blipFill>
        <p:spPr>
          <a:xfrm>
            <a:off x="0" y="1066523"/>
            <a:ext cx="6667500" cy="1038225"/>
          </a:xfrm>
          <a:prstGeom prst="rect">
            <a:avLst/>
          </a:prstGeom>
        </p:spPr>
      </p:pic>
      <p:pic>
        <p:nvPicPr>
          <p:cNvPr id="8" name="Picture 7">
            <a:extLst>
              <a:ext uri="{FF2B5EF4-FFF2-40B4-BE49-F238E27FC236}">
                <a16:creationId xmlns:a16="http://schemas.microsoft.com/office/drawing/2014/main" id="{31A177E8-E50A-60FF-855D-6AF37D0F2E74}"/>
              </a:ext>
            </a:extLst>
          </p:cNvPr>
          <p:cNvPicPr>
            <a:picLocks noChangeAspect="1"/>
          </p:cNvPicPr>
          <p:nvPr/>
        </p:nvPicPr>
        <p:blipFill>
          <a:blip r:embed="rId4"/>
          <a:stretch>
            <a:fillRect/>
          </a:stretch>
        </p:blipFill>
        <p:spPr>
          <a:xfrm>
            <a:off x="85916" y="2002781"/>
            <a:ext cx="4981575" cy="1704975"/>
          </a:xfrm>
          <a:prstGeom prst="rect">
            <a:avLst/>
          </a:prstGeom>
        </p:spPr>
      </p:pic>
      <p:pic>
        <p:nvPicPr>
          <p:cNvPr id="16" name="Picture 15">
            <a:extLst>
              <a:ext uri="{FF2B5EF4-FFF2-40B4-BE49-F238E27FC236}">
                <a16:creationId xmlns:a16="http://schemas.microsoft.com/office/drawing/2014/main" id="{0E3D0C96-890D-5AEC-6AE5-29D7A019DF5D}"/>
              </a:ext>
            </a:extLst>
          </p:cNvPr>
          <p:cNvPicPr>
            <a:picLocks noChangeAspect="1"/>
          </p:cNvPicPr>
          <p:nvPr/>
        </p:nvPicPr>
        <p:blipFill>
          <a:blip r:embed="rId5"/>
          <a:stretch>
            <a:fillRect/>
          </a:stretch>
        </p:blipFill>
        <p:spPr>
          <a:xfrm>
            <a:off x="85916" y="3710564"/>
            <a:ext cx="4600575" cy="1866900"/>
          </a:xfrm>
          <a:prstGeom prst="rect">
            <a:avLst/>
          </a:prstGeom>
        </p:spPr>
      </p:pic>
      <p:sp>
        <p:nvSpPr>
          <p:cNvPr id="17" name="TextBox 16">
            <a:extLst>
              <a:ext uri="{FF2B5EF4-FFF2-40B4-BE49-F238E27FC236}">
                <a16:creationId xmlns:a16="http://schemas.microsoft.com/office/drawing/2014/main" id="{83BDA921-60FB-C123-769B-E67423EE22A1}"/>
              </a:ext>
            </a:extLst>
          </p:cNvPr>
          <p:cNvSpPr txBox="1"/>
          <p:nvPr/>
        </p:nvSpPr>
        <p:spPr>
          <a:xfrm>
            <a:off x="5027886" y="5136129"/>
            <a:ext cx="3279227" cy="369332"/>
          </a:xfrm>
          <a:prstGeom prst="rect">
            <a:avLst/>
          </a:prstGeom>
          <a:noFill/>
        </p:spPr>
        <p:txBody>
          <a:bodyPr wrap="square">
            <a:spAutoFit/>
          </a:bodyPr>
          <a:lstStyle/>
          <a:p>
            <a:r>
              <a:rPr lang="en-US" sz="1800" dirty="0">
                <a:solidFill>
                  <a:srgbClr val="1C7DDB"/>
                </a:solidFill>
                <a:latin typeface="Abadi"/>
              </a:rPr>
              <a:t>Launches in orbits</a:t>
            </a:r>
          </a:p>
        </p:txBody>
      </p:sp>
      <p:pic>
        <p:nvPicPr>
          <p:cNvPr id="19" name="Picture 18">
            <a:extLst>
              <a:ext uri="{FF2B5EF4-FFF2-40B4-BE49-F238E27FC236}">
                <a16:creationId xmlns:a16="http://schemas.microsoft.com/office/drawing/2014/main" id="{30A25B78-A1B9-2B57-A833-493C2551AA87}"/>
              </a:ext>
            </a:extLst>
          </p:cNvPr>
          <p:cNvPicPr>
            <a:picLocks noChangeAspect="1"/>
          </p:cNvPicPr>
          <p:nvPr/>
        </p:nvPicPr>
        <p:blipFill>
          <a:blip r:embed="rId6"/>
          <a:stretch>
            <a:fillRect/>
          </a:stretch>
        </p:blipFill>
        <p:spPr>
          <a:xfrm>
            <a:off x="138112" y="5505461"/>
            <a:ext cx="4171950" cy="1304925"/>
          </a:xfrm>
          <a:prstGeom prst="rect">
            <a:avLst/>
          </a:prstGeom>
        </p:spPr>
      </p:pic>
      <p:sp>
        <p:nvSpPr>
          <p:cNvPr id="20" name="TextBox 19">
            <a:extLst>
              <a:ext uri="{FF2B5EF4-FFF2-40B4-BE49-F238E27FC236}">
                <a16:creationId xmlns:a16="http://schemas.microsoft.com/office/drawing/2014/main" id="{4D70702F-48FD-982F-3406-7E5C3D6EE259}"/>
              </a:ext>
            </a:extLst>
          </p:cNvPr>
          <p:cNvSpPr txBox="1"/>
          <p:nvPr/>
        </p:nvSpPr>
        <p:spPr>
          <a:xfrm>
            <a:off x="4872803" y="5973257"/>
            <a:ext cx="4554976" cy="646331"/>
          </a:xfrm>
          <a:prstGeom prst="rect">
            <a:avLst/>
          </a:prstGeom>
          <a:noFill/>
        </p:spPr>
        <p:txBody>
          <a:bodyPr wrap="square">
            <a:spAutoFit/>
          </a:bodyPr>
          <a:lstStyle/>
          <a:p>
            <a:r>
              <a:rPr lang="en-US" sz="1800" dirty="0">
                <a:solidFill>
                  <a:srgbClr val="1C7DDB"/>
                </a:solidFill>
                <a:latin typeface="Abadi"/>
              </a:rPr>
              <a:t>Creating a column Class to identify whether launch is success or failure</a:t>
            </a:r>
          </a:p>
        </p:txBody>
      </p:sp>
    </p:spTree>
    <p:extLst>
      <p:ext uri="{BB962C8B-B14F-4D97-AF65-F5344CB8AC3E}">
        <p14:creationId xmlns:p14="http://schemas.microsoft.com/office/powerpoint/2010/main" val="4131421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Sets were collected using the Space X APIs and web scraping from </a:t>
            </a:r>
            <a:r>
              <a:rPr lang="en-US" sz="7600" dirty="0" err="1">
                <a:solidFill>
                  <a:schemeClr val="bg2">
                    <a:lumMod val="50000"/>
                  </a:schemeClr>
                </a:solidFill>
                <a:latin typeface="Abadi"/>
              </a:rPr>
              <a:t>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7310"/>
            <a:ext cx="10601251" cy="4377689"/>
          </a:xfrm>
          <a:prstGeom prst="rect">
            <a:avLst/>
          </a:prstGeom>
          <a:ln>
            <a:solidFill>
              <a:srgbClr val="0B49CB"/>
            </a:solidFill>
            <a:prstDash val="dash"/>
          </a:ln>
        </p:spPr>
        <p:txBody>
          <a:bodyPr vert="horz" lIns="91440" tIns="45720" rIns="91440" bIns="45720" rtlCol="0" anchor="t">
            <a:normAutofit lnSpcReduction="10000"/>
          </a:bodyPr>
          <a:lstStyle/>
          <a:p>
            <a:pPr marL="457200" indent="-457200">
              <a:buAutoNum type="arabicParenR"/>
            </a:pPr>
            <a:r>
              <a:rPr lang="en-US" sz="2200" dirty="0">
                <a:latin typeface="Abadi"/>
              </a:rPr>
              <a:t>Used </a:t>
            </a:r>
            <a:r>
              <a:rPr lang="en-US" sz="2200" dirty="0" err="1">
                <a:latin typeface="Abadi"/>
              </a:rPr>
              <a:t>responses.get</a:t>
            </a:r>
            <a:r>
              <a:rPr lang="en-US" sz="2200" dirty="0">
                <a:latin typeface="Abadi"/>
              </a:rPr>
              <a:t> to receive data from the </a:t>
            </a:r>
            <a:r>
              <a:rPr lang="en-US" sz="2200" dirty="0" err="1">
                <a:latin typeface="Abadi"/>
              </a:rPr>
              <a:t>SpaceXAPI</a:t>
            </a:r>
            <a:endParaRPr lang="en-US" sz="2200" dirty="0">
              <a:latin typeface="Abadi"/>
            </a:endParaRPr>
          </a:p>
          <a:p>
            <a:pPr marL="457200" indent="-457200">
              <a:buAutoNum type="arabicParenR"/>
            </a:pPr>
            <a:r>
              <a:rPr lang="en-US" sz="2200" dirty="0">
                <a:latin typeface="Abadi"/>
              </a:rPr>
              <a:t>Used </a:t>
            </a:r>
            <a:r>
              <a:rPr lang="en-US" sz="2200" dirty="0" err="1">
                <a:latin typeface="Abadi"/>
              </a:rPr>
              <a:t>json_normalize</a:t>
            </a:r>
            <a:r>
              <a:rPr lang="en-US" sz="2200" dirty="0">
                <a:latin typeface="Abadi"/>
              </a:rPr>
              <a:t>() to convert </a:t>
            </a:r>
            <a:r>
              <a:rPr lang="en-US" sz="2200" dirty="0" err="1">
                <a:latin typeface="Abadi"/>
              </a:rPr>
              <a:t>json</a:t>
            </a:r>
            <a:r>
              <a:rPr lang="en-US" sz="2200" dirty="0">
                <a:latin typeface="Abadi"/>
              </a:rPr>
              <a:t> response to pandas </a:t>
            </a:r>
            <a:r>
              <a:rPr lang="en-US" sz="2200" dirty="0" err="1">
                <a:latin typeface="Abadi"/>
              </a:rPr>
              <a:t>dataframe</a:t>
            </a:r>
            <a:endParaRPr lang="en-US" sz="2200" dirty="0">
              <a:latin typeface="Abadi"/>
            </a:endParaRPr>
          </a:p>
          <a:p>
            <a:pPr marL="457200" indent="-457200">
              <a:buAutoNum type="arabicParenR"/>
            </a:pPr>
            <a:r>
              <a:rPr lang="en-US" sz="2200" dirty="0">
                <a:latin typeface="Abadi"/>
              </a:rPr>
              <a:t>Used API to get specific information for the columns - rocket, payloads, launchpad and cores (functions were pre-defined to get this information). This data is stored in lists</a:t>
            </a:r>
          </a:p>
          <a:p>
            <a:pPr marL="457200" indent="-457200">
              <a:buAutoNum type="arabicParenR"/>
            </a:pPr>
            <a:r>
              <a:rPr lang="en-US" sz="2200" dirty="0">
                <a:latin typeface="Abadi"/>
              </a:rPr>
              <a:t>A dictionary is created using the data obtained in step 3 which is then converted to </a:t>
            </a:r>
            <a:r>
              <a:rPr lang="en-US" sz="2200" dirty="0" err="1">
                <a:latin typeface="Abadi"/>
              </a:rPr>
              <a:t>dataframe</a:t>
            </a:r>
            <a:r>
              <a:rPr lang="en-US" sz="2200" dirty="0">
                <a:latin typeface="Abadi"/>
              </a:rPr>
              <a:t> using </a:t>
            </a:r>
            <a:r>
              <a:rPr lang="en-US" sz="2200" dirty="0" err="1">
                <a:latin typeface="Abadi"/>
              </a:rPr>
              <a:t>pd.Dataframe</a:t>
            </a:r>
            <a:endParaRPr lang="en-US" sz="2200" dirty="0">
              <a:latin typeface="Abadi"/>
            </a:endParaRPr>
          </a:p>
          <a:p>
            <a:pPr marL="457200" indent="-457200">
              <a:buAutoNum type="arabicParenR"/>
            </a:pPr>
            <a:r>
              <a:rPr lang="en-US" sz="2200" dirty="0" err="1">
                <a:latin typeface="Abadi"/>
              </a:rPr>
              <a:t>Dataframe</a:t>
            </a:r>
            <a:r>
              <a:rPr lang="en-US" sz="2200" dirty="0">
                <a:latin typeface="Abadi"/>
              </a:rPr>
              <a:t> is filtered to retain only data pertaining to Falcon 9 rocket</a:t>
            </a:r>
          </a:p>
          <a:p>
            <a:pPr marL="457200" indent="-457200">
              <a:buAutoNum type="arabicParenR"/>
            </a:pPr>
            <a:r>
              <a:rPr lang="en-US" sz="2200" dirty="0">
                <a:latin typeface="Abadi"/>
              </a:rPr>
              <a:t>Empty Values of Payload Mass are replaced with the mean payload mass.</a:t>
            </a:r>
          </a:p>
          <a:p>
            <a:pPr marL="457200" indent="-457200">
              <a:buAutoNum type="arabicParenR"/>
            </a:pPr>
            <a:r>
              <a:rPr lang="en-US" sz="2200" dirty="0">
                <a:latin typeface="Abadi"/>
              </a:rPr>
              <a:t>This data is then exported to a csv file using .</a:t>
            </a:r>
            <a:r>
              <a:rPr lang="en-US" sz="2200" dirty="0" err="1">
                <a:latin typeface="Abadi"/>
              </a:rPr>
              <a:t>to_csv</a:t>
            </a:r>
            <a:r>
              <a:rPr lang="en-US" sz="2200" dirty="0">
                <a:latin typeface="Abadi"/>
              </a:rPr>
              <a:t>()</a:t>
            </a:r>
          </a:p>
          <a:p>
            <a:pPr marL="457200" lvl="1" indent="0">
              <a:buNone/>
            </a:pPr>
            <a:endParaRPr lang="en-US" sz="1800" dirty="0">
              <a:latin typeface="Abadi"/>
            </a:endParaRPr>
          </a:p>
          <a:p>
            <a:pPr marL="457200" lvl="1" indent="0">
              <a:buNone/>
            </a:pPr>
            <a:r>
              <a:rPr lang="en-US" sz="1800" b="1" dirty="0">
                <a:latin typeface="Abadi"/>
              </a:rPr>
              <a:t>#Code snippets are provided in the annexure</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27185" y="5878162"/>
            <a:ext cx="10601251" cy="54904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https://github.com/istupe/DS_Capstone/blob/main/jupyter-labs-spacex-data-collection-api.ipynb</a:t>
            </a:r>
            <a:endParaRPr lang="en-US" sz="2400" dirty="0"/>
          </a:p>
          <a:p>
            <a:pPr marL="0" indent="0">
              <a:buNone/>
            </a:pPr>
            <a:endParaRPr lang="en-US" sz="2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5724638"/>
            <a:ext cx="10873349" cy="549049"/>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hlinkClick r:id="rId3"/>
              </a:rPr>
              <a:t>https://github.com/istupe/DS_Capstone/blob/main/jupyter-labs-webscraping.ipynb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856721" y="1397842"/>
            <a:ext cx="10601251" cy="4206875"/>
          </a:xfrm>
          <a:prstGeom prst="rect">
            <a:avLst/>
          </a:prstGeom>
          <a:ln>
            <a:solidFill>
              <a:srgbClr val="0B49CB"/>
            </a:solidFill>
            <a:prstDash val="dash"/>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rabicParenR"/>
            </a:pPr>
            <a:r>
              <a:rPr lang="en-US" sz="2400" dirty="0">
                <a:latin typeface="Abadi" panose="020B0604020104020204" pitchFamily="34" charset="0"/>
                <a:cs typeface="Calibri"/>
              </a:rPr>
              <a:t>Used </a:t>
            </a:r>
            <a:r>
              <a:rPr lang="en-US" sz="2400" dirty="0" err="1">
                <a:latin typeface="Abadi" panose="020B0604020104020204" pitchFamily="34" charset="0"/>
                <a:cs typeface="Calibri"/>
              </a:rPr>
              <a:t>requests.get</a:t>
            </a:r>
            <a:r>
              <a:rPr lang="en-US" sz="2400" dirty="0">
                <a:latin typeface="Abadi" panose="020B0604020104020204" pitchFamily="34" charset="0"/>
                <a:cs typeface="Calibri"/>
              </a:rPr>
              <a:t>() [HTTP GET method] to request Falcon 9 Wikipedia html page.</a:t>
            </a:r>
          </a:p>
          <a:p>
            <a:pPr marL="514350" indent="-514350">
              <a:buFont typeface="Arial" panose="020B0604020202020204" pitchFamily="34" charset="0"/>
              <a:buAutoNum type="arabicParenR"/>
            </a:pPr>
            <a:r>
              <a:rPr lang="en-US" sz="2400" dirty="0">
                <a:latin typeface="Abadi" panose="020B0604020104020204" pitchFamily="34" charset="0"/>
                <a:cs typeface="Calibri"/>
              </a:rPr>
              <a:t>A </a:t>
            </a:r>
            <a:r>
              <a:rPr lang="en-US" sz="2400" dirty="0" err="1">
                <a:latin typeface="Abadi" panose="020B0604020104020204" pitchFamily="34" charset="0"/>
                <a:cs typeface="Calibri"/>
              </a:rPr>
              <a:t>Beautifulsoup</a:t>
            </a:r>
            <a:r>
              <a:rPr lang="en-US" sz="2400" dirty="0">
                <a:latin typeface="Abadi" panose="020B0604020104020204" pitchFamily="34" charset="0"/>
                <a:cs typeface="Calibri"/>
              </a:rPr>
              <a:t> object is created from the above response</a:t>
            </a:r>
          </a:p>
          <a:p>
            <a:pPr marL="514350" indent="-514350">
              <a:buFont typeface="Arial" panose="020B0604020202020204" pitchFamily="34" charset="0"/>
              <a:buAutoNum type="arabicParenR"/>
            </a:pPr>
            <a:r>
              <a:rPr lang="en-US" sz="2400" dirty="0">
                <a:latin typeface="Abadi" panose="020B0604020104020204" pitchFamily="34" charset="0"/>
                <a:cs typeface="Calibri"/>
              </a:rPr>
              <a:t>Used </a:t>
            </a:r>
            <a:r>
              <a:rPr lang="en-US" sz="2400" dirty="0" err="1">
                <a:latin typeface="Abadi" panose="020B0604020104020204" pitchFamily="34" charset="0"/>
                <a:cs typeface="Calibri"/>
              </a:rPr>
              <a:t>find_all</a:t>
            </a:r>
            <a:r>
              <a:rPr lang="en-US" sz="2400" dirty="0">
                <a:latin typeface="Abadi" panose="020B0604020104020204" pitchFamily="34" charset="0"/>
                <a:cs typeface="Calibri"/>
              </a:rPr>
              <a:t>() to get all the tables from the soup object</a:t>
            </a:r>
          </a:p>
          <a:p>
            <a:pPr marL="514350" indent="-514350">
              <a:buFont typeface="Arial" panose="020B0604020202020204" pitchFamily="34" charset="0"/>
              <a:buAutoNum type="arabicParenR"/>
            </a:pPr>
            <a:r>
              <a:rPr lang="en-US" sz="2400" dirty="0">
                <a:latin typeface="Abadi" panose="020B0604020104020204" pitchFamily="34" charset="0"/>
                <a:cs typeface="Calibri"/>
              </a:rPr>
              <a:t>Iterated through the table headers to extract column names. An empty dictionary is created with all the column names</a:t>
            </a:r>
          </a:p>
          <a:p>
            <a:pPr marL="514350" indent="-514350">
              <a:buFont typeface="Arial" panose="020B0604020202020204" pitchFamily="34" charset="0"/>
              <a:buAutoNum type="arabicParenR"/>
            </a:pPr>
            <a:r>
              <a:rPr lang="en-US" sz="2400" dirty="0">
                <a:latin typeface="Abadi" panose="020B0604020104020204" pitchFamily="34" charset="0"/>
                <a:cs typeface="Calibri"/>
              </a:rPr>
              <a:t>Parsed the tables to populate the dictionary with values from respective columns</a:t>
            </a:r>
          </a:p>
          <a:p>
            <a:pPr marL="514350" indent="-514350">
              <a:buFont typeface="Arial" panose="020B0604020202020204" pitchFamily="34" charset="0"/>
              <a:buAutoNum type="arabicParenR"/>
            </a:pPr>
            <a:r>
              <a:rPr lang="en-US" sz="2400" dirty="0">
                <a:latin typeface="Abadi" panose="020B0604020104020204" pitchFamily="34" charset="0"/>
                <a:cs typeface="Calibri"/>
              </a:rPr>
              <a:t>Dictionary converted into </a:t>
            </a:r>
            <a:r>
              <a:rPr lang="en-US" sz="2400" dirty="0" err="1">
                <a:latin typeface="Abadi" panose="020B0604020104020204" pitchFamily="34" charset="0"/>
                <a:cs typeface="Calibri"/>
              </a:rPr>
              <a:t>dataframe</a:t>
            </a:r>
            <a:r>
              <a:rPr lang="en-US" sz="2400" dirty="0">
                <a:latin typeface="Abadi" panose="020B0604020104020204" pitchFamily="34" charset="0"/>
                <a:cs typeface="Calibri"/>
              </a:rPr>
              <a:t> using .</a:t>
            </a:r>
            <a:r>
              <a:rPr lang="en-US" sz="2400" dirty="0" err="1">
                <a:latin typeface="Abadi" panose="020B0604020104020204" pitchFamily="34" charset="0"/>
                <a:cs typeface="Calibri"/>
              </a:rPr>
              <a:t>DataFrame</a:t>
            </a:r>
            <a:r>
              <a:rPr lang="en-US" sz="2400" dirty="0">
                <a:latin typeface="Abadi" panose="020B0604020104020204" pitchFamily="34" charset="0"/>
                <a:cs typeface="Calibri"/>
              </a:rPr>
              <a:t>()</a:t>
            </a:r>
          </a:p>
          <a:p>
            <a:pPr marL="514350" indent="-514350">
              <a:buFont typeface="Arial" panose="020B0604020202020204" pitchFamily="34" charset="0"/>
              <a:buAutoNum type="arabicParenR"/>
            </a:pPr>
            <a:r>
              <a:rPr lang="en-US" sz="2400" dirty="0">
                <a:latin typeface="Abadi" panose="020B0604020104020204" pitchFamily="34" charset="0"/>
                <a:cs typeface="Calibri"/>
              </a:rPr>
              <a:t>File is exported to csv using .</a:t>
            </a:r>
            <a:r>
              <a:rPr lang="en-US" sz="2400" dirty="0" err="1">
                <a:latin typeface="Abadi" panose="020B0604020104020204" pitchFamily="34" charset="0"/>
                <a:cs typeface="Calibri"/>
              </a:rPr>
              <a:t>to_csv</a:t>
            </a:r>
            <a:r>
              <a:rPr lang="en-US" sz="2400" dirty="0">
                <a:latin typeface="Abadi" panose="020B0604020104020204" pitchFamily="34" charset="0"/>
                <a:cs typeface="Calibri"/>
              </a:rPr>
              <a:t>()</a:t>
            </a:r>
          </a:p>
          <a:p>
            <a:pPr marL="0" indent="0">
              <a:buNone/>
            </a:pPr>
            <a:r>
              <a:rPr lang="en-US" sz="2400" dirty="0">
                <a:latin typeface="Abadi" panose="020B0604020104020204" pitchFamily="34" charset="0"/>
                <a:cs typeface="Calibri"/>
              </a:rPr>
              <a:t>	</a:t>
            </a:r>
            <a:r>
              <a:rPr lang="en-US" sz="2400" b="1" dirty="0">
                <a:latin typeface="Abadi" panose="020B0604020104020204" pitchFamily="34" charset="0"/>
                <a:cs typeface="Calibri"/>
              </a:rPr>
              <a:t>#codesnippets provided in annexures</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1581</TotalTime>
  <Words>2761</Words>
  <Application>Microsoft Office PowerPoint</Application>
  <PresentationFormat>Widescreen</PresentationFormat>
  <Paragraphs>297</Paragraphs>
  <Slides>49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Arial Unicode MS</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Aparna Vayuvegula</cp:lastModifiedBy>
  <cp:revision>236</cp:revision>
  <dcterms:created xsi:type="dcterms:W3CDTF">2021-04-29T18:58:34Z</dcterms:created>
  <dcterms:modified xsi:type="dcterms:W3CDTF">2023-07-21T04:34:31Z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